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42"/>
  </p:notesMasterIdLst>
  <p:sldIdLst>
    <p:sldId id="256" r:id="rId3"/>
    <p:sldId id="258" r:id="rId4"/>
    <p:sldId id="259" r:id="rId5"/>
    <p:sldId id="257" r:id="rId6"/>
    <p:sldId id="261" r:id="rId7"/>
    <p:sldId id="260" r:id="rId8"/>
    <p:sldId id="265" r:id="rId9"/>
    <p:sldId id="266" r:id="rId10"/>
    <p:sldId id="267" r:id="rId11"/>
    <p:sldId id="268" r:id="rId12"/>
    <p:sldId id="269" r:id="rId13"/>
    <p:sldId id="308" r:id="rId14"/>
    <p:sldId id="306" r:id="rId15"/>
    <p:sldId id="271" r:id="rId16"/>
    <p:sldId id="272" r:id="rId17"/>
    <p:sldId id="273" r:id="rId18"/>
    <p:sldId id="274" r:id="rId19"/>
    <p:sldId id="275" r:id="rId20"/>
    <p:sldId id="276" r:id="rId21"/>
    <p:sldId id="301" r:id="rId22"/>
    <p:sldId id="277" r:id="rId23"/>
    <p:sldId id="310" r:id="rId24"/>
    <p:sldId id="280" r:id="rId25"/>
    <p:sldId id="281" r:id="rId26"/>
    <p:sldId id="303" r:id="rId27"/>
    <p:sldId id="305" r:id="rId28"/>
    <p:sldId id="311" r:id="rId29"/>
    <p:sldId id="288" r:id="rId30"/>
    <p:sldId id="289" r:id="rId31"/>
    <p:sldId id="290" r:id="rId32"/>
    <p:sldId id="312" r:id="rId33"/>
    <p:sldId id="291" r:id="rId34"/>
    <p:sldId id="292" r:id="rId35"/>
    <p:sldId id="293" r:id="rId36"/>
    <p:sldId id="309" r:id="rId37"/>
    <p:sldId id="294" r:id="rId38"/>
    <p:sldId id="313" r:id="rId39"/>
    <p:sldId id="314" r:id="rId40"/>
    <p:sldId id="296" r:id="rId41"/>
  </p:sldIdLst>
  <p:sldSz cx="9144000" cy="6858000" type="screen4x3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4" autoAdjust="0"/>
    <p:restoredTop sz="94421"/>
  </p:normalViewPr>
  <p:slideViewPr>
    <p:cSldViewPr>
      <p:cViewPr varScale="1">
        <p:scale>
          <a:sx n="77" d="100"/>
          <a:sy n="77" d="100"/>
        </p:scale>
        <p:origin x="172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notesMaster" Target="notesMasters/notesMaster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User\Desktop\&#1050;&#1085;&#1080;&#1075;&#1072;1(&#1040;&#1074;&#1090;&#1086;&#1084;&#1072;&#1090;&#1080;&#1095;&#1077;&#1089;&#1082;&#1080;&#1042;&#1086;&#1089;&#1089;&#1090;&#1072;&#1085;&#1086;&#1074;&#1083;&#1077;&#1085;&#1086;)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/F:\&#1044;&#1086;&#1089;&#1090;&#1080;&#1078;&#1077;&#1085;&#1080;&#1103;%20&#1087;&#1086;%20&#1082;&#1088;&#1080;&#1090;&#1077;&#1088;&#1080;&#1102;%209%20&#1085;&#1072;%20&#1103;&#1085;&#1074;&#1072;&#1088;&#1100;%20201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192.168.9.2\med\&#1041;&#1045;&#1056;&#1045;&#1046;&#1051;&#1048;&#1042;&#1040;&#1071;%20&#1087;&#1086;&#1083;&#1080;&#1082;&#1083;&#1080;&#1085;&#1080;&#1082;&#1072;\&#1058;&#1077;&#1082;&#1091;&#1097;&#1077;&#1077;\&#1053;&#1072;&#1074;&#1080;&#1075;&#1072;&#1094;&#1080;&#1103;\&#1044;&#1072;&#1085;&#1085;&#1099;&#1077;_&#1088;&#1077;&#1089;&#1087;&#1086;&#1085;&#1076;&#1077;&#1085;&#1090;&#1086;&#1074;_26.12.2018&#1075;.%2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192.168.9.2\med\&#1041;&#1045;&#1056;&#1045;&#1046;&#1051;&#1048;&#1042;&#1040;&#1071;%20&#1087;&#1086;&#1083;&#1080;&#1082;&#1083;&#1080;&#1085;&#1080;&#1082;&#1072;\&#1055;&#1088;&#1077;&#1079;&#1077;&#1085;&#1090;&#1072;&#1094;&#1080;&#1080;\&#1044;&#1083;&#1103;%20&#1048;&#1078;&#1077;&#1074;&#1089;&#1082;&#107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192.168.9.2\med\&#1041;&#1045;&#1056;&#1045;&#1046;&#1051;&#1048;&#1042;&#1040;&#1071;%20&#1087;&#1086;&#1083;&#1080;&#1082;&#1083;&#1080;&#1085;&#1080;&#1082;&#1072;\&#1055;&#1088;&#1077;&#1079;&#1077;&#1085;&#1090;&#1072;&#1094;&#1080;&#1080;\&#1044;&#1083;&#1103;%20&#1048;&#1078;&#1077;&#1074;&#1089;&#1082;&#107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User\Downloads\&#1040;&#1085;&#1072;&#1083;&#1080;&#1079;%20&#1072;&#1085;&#1082;&#1077;&#1090;%20&#1083;&#1077;&#1095;.%20&#1087;&#1088;&#1086;&#1094;&#1077;&#1089;&#1089;&#1072;%20&#1058;&#1077;&#1088;&#1072;&#1087;&#1077;&#1074;&#1090;&#1099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User\Downloads\&#1040;&#1085;&#1072;&#1083;&#1080;&#1079;%20&#1072;&#1085;&#1082;&#1077;&#1090;%20&#1083;&#1077;&#1095;.%20&#1087;&#1088;&#1086;&#1094;&#1077;&#1089;&#1089;&#1072;%20&#1058;&#1077;&#1088;&#1072;&#1087;&#1077;&#1074;&#1090;&#1099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User\Desktop\&#1050;&#1085;&#1080;&#1075;&#1072;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User\Desktop\&#1050;&#1085;&#1080;&#1075;&#1072;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/192.168.9.2\med\&#1041;&#1045;&#1056;&#1045;&#1046;&#1051;&#1048;&#1042;&#1040;&#1071;%20&#1087;&#1086;&#1083;&#1080;&#1082;&#1083;&#1080;&#1085;&#1080;&#1082;&#1072;\&#1055;&#1088;&#1077;&#1079;&#1077;&#1085;&#1090;&#1072;&#1094;&#1080;&#1080;\&#1044;&#1083;&#1103;%20&#1048;&#1078;&#1077;&#1074;&#1089;&#1082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'[Книга1(АвтоматическиВосстановлено).xlsx]Лист1'!$B$5:$B$7</c:f>
              <c:strCache>
                <c:ptCount val="3"/>
                <c:pt idx="0">
                  <c:v>было 01.08.18</c:v>
                </c:pt>
                <c:pt idx="1">
                  <c:v>стало 01.03.19</c:v>
                </c:pt>
                <c:pt idx="2">
                  <c:v>к 01.07.19</c:v>
                </c:pt>
              </c:strCache>
            </c:strRef>
          </c:cat>
          <c:val>
            <c:numRef>
              <c:f>'[Книга1(АвтоматическиВосстановлено).xlsx]Лист1'!$C$5:$C$7</c:f>
              <c:numCache>
                <c:formatCode>0.00%</c:formatCode>
                <c:ptCount val="3"/>
                <c:pt idx="0">
                  <c:v>0.0</c:v>
                </c:pt>
                <c:pt idx="1">
                  <c:v>0.177</c:v>
                </c:pt>
                <c:pt idx="2">
                  <c:v>0.4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8305856"/>
        <c:axId val="-2118303536"/>
      </c:lineChart>
      <c:catAx>
        <c:axId val="-2118305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118303536"/>
        <c:crosses val="autoZero"/>
        <c:auto val="1"/>
        <c:lblAlgn val="ctr"/>
        <c:lblOffset val="100"/>
        <c:noMultiLvlLbl val="0"/>
      </c:catAx>
      <c:valAx>
        <c:axId val="-2118303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118305856"/>
        <c:crosses val="autoZero"/>
        <c:crossBetween val="between"/>
      </c:valAx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Динамика по нагрузке на оборудование ФД</a:t>
            </a:r>
            <a:r>
              <a:rPr lang="ru-RU" baseline="0" dirty="0" smtClean="0"/>
              <a:t>  </a:t>
            </a:r>
            <a:endParaRPr lang="ru-RU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'[Достижения по критерию 9 на январь 2019.xlsx]Лист1'!$C$3</c:f>
              <c:strCache>
                <c:ptCount val="1"/>
                <c:pt idx="0">
                  <c:v>Текущее состояние до 29.12.2018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'[Достижения по критерию 9 на январь 2019.xlsx]Лист1'!$B$4:$B$9</c:f>
              <c:strCache>
                <c:ptCount val="6"/>
                <c:pt idx="0">
                  <c:v>СМАД </c:v>
                </c:pt>
                <c:pt idx="1">
                  <c:v>Холтер</c:v>
                </c:pt>
                <c:pt idx="2">
                  <c:v>ЭЭГ</c:v>
                </c:pt>
                <c:pt idx="3">
                  <c:v>РВГ</c:v>
                </c:pt>
                <c:pt idx="4">
                  <c:v>ЭКГ</c:v>
                </c:pt>
                <c:pt idx="5">
                  <c:v>ФВД</c:v>
                </c:pt>
              </c:strCache>
            </c:strRef>
          </c:cat>
          <c:val>
            <c:numRef>
              <c:f>'[Достижения по критерию 9 на январь 2019.xlsx]Лист1'!$C$4:$C$9</c:f>
              <c:numCache>
                <c:formatCode>General</c:formatCode>
                <c:ptCount val="6"/>
                <c:pt idx="0">
                  <c:v>2.0</c:v>
                </c:pt>
                <c:pt idx="1">
                  <c:v>8.0</c:v>
                </c:pt>
                <c:pt idx="2">
                  <c:v>4.0</c:v>
                </c:pt>
                <c:pt idx="3">
                  <c:v>2.0</c:v>
                </c:pt>
                <c:pt idx="4">
                  <c:v>31.0</c:v>
                </c:pt>
                <c:pt idx="5">
                  <c:v>8.0</c:v>
                </c:pt>
              </c:numCache>
            </c:numRef>
          </c:val>
        </c:ser>
        <c:ser>
          <c:idx val="1"/>
          <c:order val="1"/>
          <c:tx>
            <c:strRef>
              <c:f>'[Достижения по критерию 9 на январь 2019.xlsx]Лист1'!$D$3</c:f>
              <c:strCache>
                <c:ptCount val="1"/>
                <c:pt idx="0">
                  <c:v>Промежуточный итог на 09.03.2019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'[Достижения по критерию 9 на январь 2019.xlsx]Лист1'!$B$4:$B$9</c:f>
              <c:strCache>
                <c:ptCount val="6"/>
                <c:pt idx="0">
                  <c:v>СМАД </c:v>
                </c:pt>
                <c:pt idx="1">
                  <c:v>Холтер</c:v>
                </c:pt>
                <c:pt idx="2">
                  <c:v>ЭЭГ</c:v>
                </c:pt>
                <c:pt idx="3">
                  <c:v>РВГ</c:v>
                </c:pt>
                <c:pt idx="4">
                  <c:v>ЭКГ</c:v>
                </c:pt>
                <c:pt idx="5">
                  <c:v>ФВД</c:v>
                </c:pt>
              </c:strCache>
            </c:strRef>
          </c:cat>
          <c:val>
            <c:numRef>
              <c:f>'[Достижения по критерию 9 на январь 2019.xlsx]Лист1'!$D$4:$D$9</c:f>
              <c:numCache>
                <c:formatCode>General</c:formatCode>
                <c:ptCount val="6"/>
                <c:pt idx="0">
                  <c:v>8.0</c:v>
                </c:pt>
                <c:pt idx="1">
                  <c:v>12.0</c:v>
                </c:pt>
                <c:pt idx="2">
                  <c:v>6.0</c:v>
                </c:pt>
                <c:pt idx="3">
                  <c:v>5.0</c:v>
                </c:pt>
                <c:pt idx="4">
                  <c:v>64.0</c:v>
                </c:pt>
                <c:pt idx="5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87362848"/>
        <c:axId val="-2087360096"/>
      </c:barChart>
      <c:catAx>
        <c:axId val="-2087362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87360096"/>
        <c:crosses val="autoZero"/>
        <c:auto val="1"/>
        <c:lblAlgn val="ctr"/>
        <c:lblOffset val="100"/>
        <c:noMultiLvlLbl val="0"/>
      </c:catAx>
      <c:valAx>
        <c:axId val="-2087360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87362848"/>
        <c:crosses val="autoZero"/>
        <c:crossBetween val="between"/>
      </c:val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Лист2!$B$13</c:f>
              <c:strCache>
                <c:ptCount val="1"/>
                <c:pt idx="0">
                  <c:v>Время выполнения задания, 04.10.2018г. в мин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.00952959922282496"/>
                  <c:y val="-0.02257479790445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916-9B47-8005-DB0DD423920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0158826653713749"/>
                  <c:y val="-0.02257479790445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916-9B47-8005-DB0DD423920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00476479961141246"/>
                  <c:y val="-0.02257479790445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916-9B47-8005-DB0DD423920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142943988342374"/>
                  <c:y val="-0.008465549214170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916-9B47-8005-DB0DD423920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Лист2!$A$14:$A$18</c:f>
              <c:strCache>
                <c:ptCount val="5"/>
                <c:pt idx="0">
                  <c:v>327 УЗИ</c:v>
                </c:pt>
                <c:pt idx="1">
                  <c:v>345 кабинет массажа</c:v>
                </c:pt>
                <c:pt idx="2">
                  <c:v>233 отоларинголог</c:v>
                </c:pt>
                <c:pt idx="3">
                  <c:v>349 офтальмолог</c:v>
                </c:pt>
                <c:pt idx="4">
                  <c:v>207 прививочный</c:v>
                </c:pt>
              </c:strCache>
            </c:strRef>
          </c:cat>
          <c:val>
            <c:numRef>
              <c:f>Лист2!$B$14:$B$18</c:f>
              <c:numCache>
                <c:formatCode>General</c:formatCode>
                <c:ptCount val="5"/>
                <c:pt idx="0">
                  <c:v>4.2</c:v>
                </c:pt>
                <c:pt idx="1">
                  <c:v>2.5</c:v>
                </c:pt>
                <c:pt idx="2">
                  <c:v>3.3</c:v>
                </c:pt>
                <c:pt idx="3">
                  <c:v>2.4</c:v>
                </c:pt>
                <c:pt idx="4">
                  <c:v>2.1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916-9B47-8005-DB0DD423920D}"/>
            </c:ext>
          </c:extLst>
        </c:ser>
        <c:ser>
          <c:idx val="1"/>
          <c:order val="1"/>
          <c:tx>
            <c:strRef>
              <c:f>Лист2!$C$13</c:f>
              <c:strCache>
                <c:ptCount val="1"/>
                <c:pt idx="0">
                  <c:v>Время выполнения задания 15.01.2019г., в мин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301770642056122"/>
                  <c:y val="-0.01975294816639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916-9B47-8005-DB0DD423920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317653307427498"/>
                  <c:y val="-0.01693109842834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E916-9B47-8005-DB0DD423920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238239980570623"/>
                  <c:y val="-0.008465549214170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E916-9B47-8005-DB0DD423920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158826653713749"/>
                  <c:y val="-0.03950589633279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E916-9B47-8005-DB0DD423920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174709319085123"/>
                  <c:y val="-0.02257479790445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E916-9B47-8005-DB0DD423920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Лист2!$A$14:$A$18</c:f>
              <c:strCache>
                <c:ptCount val="5"/>
                <c:pt idx="0">
                  <c:v>327 УЗИ</c:v>
                </c:pt>
                <c:pt idx="1">
                  <c:v>345 кабинет массажа</c:v>
                </c:pt>
                <c:pt idx="2">
                  <c:v>233 отоларинголог</c:v>
                </c:pt>
                <c:pt idx="3">
                  <c:v>349 офтальмолог</c:v>
                </c:pt>
                <c:pt idx="4">
                  <c:v>207 прививочный</c:v>
                </c:pt>
              </c:strCache>
            </c:strRef>
          </c:cat>
          <c:val>
            <c:numRef>
              <c:f>Лист2!$C$14:$C$18</c:f>
              <c:numCache>
                <c:formatCode>General</c:formatCode>
                <c:ptCount val="5"/>
                <c:pt idx="0">
                  <c:v>3.12</c:v>
                </c:pt>
                <c:pt idx="1">
                  <c:v>2.45</c:v>
                </c:pt>
                <c:pt idx="2">
                  <c:v>3.0</c:v>
                </c:pt>
                <c:pt idx="3">
                  <c:v>2.1</c:v>
                </c:pt>
                <c:pt idx="4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916-9B47-8005-DB0DD42392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8040544"/>
        <c:axId val="-2088037792"/>
        <c:axId val="0"/>
      </c:bar3DChart>
      <c:catAx>
        <c:axId val="-2088040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088037792"/>
        <c:crosses val="autoZero"/>
        <c:auto val="1"/>
        <c:lblAlgn val="ctr"/>
        <c:lblOffset val="100"/>
        <c:noMultiLvlLbl val="0"/>
      </c:catAx>
      <c:valAx>
        <c:axId val="-20880377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0880405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0720776614813724"/>
          <c:y val="0.866809136749507"/>
          <c:w val="0.89237468233106"/>
          <c:h val="0.116259764822155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Лист1!$A$95</c:f>
              <c:strCache>
                <c:ptCount val="1"/>
                <c:pt idx="0">
                  <c:v>август 2018г.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0169310984283408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158-CC4F-9A33-4267B93CC7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186242082711748"/>
                  <c:y val="-0.04904237048421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158-CC4F-9A33-4267B93CC7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-0.06130296310527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B158-CC4F-9A33-4267B93CC7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Лист1!$B$94:$D$94</c:f>
              <c:strCache>
                <c:ptCount val="3"/>
                <c:pt idx="0">
                  <c:v>бомпакеты</c:v>
                </c:pt>
                <c:pt idx="1">
                  <c:v>салфетки спиртовые</c:v>
                </c:pt>
                <c:pt idx="2">
                  <c:v>пробирка с цитратом натрия</c:v>
                </c:pt>
              </c:strCache>
            </c:strRef>
          </c:cat>
          <c:val>
            <c:numRef>
              <c:f>Лист1!$B$95:$D$95</c:f>
              <c:numCache>
                <c:formatCode>General</c:formatCode>
                <c:ptCount val="3"/>
                <c:pt idx="0">
                  <c:v>24.0</c:v>
                </c:pt>
                <c:pt idx="1">
                  <c:v>20.0</c:v>
                </c:pt>
                <c:pt idx="2">
                  <c:v>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158-CC4F-9A33-4267B93CC7FD}"/>
            </c:ext>
          </c:extLst>
        </c:ser>
        <c:ser>
          <c:idx val="1"/>
          <c:order val="1"/>
          <c:tx>
            <c:strRef>
              <c:f>Лист1!$A$96</c:f>
              <c:strCache>
                <c:ptCount val="1"/>
                <c:pt idx="0">
                  <c:v>март 2019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22010427956843"/>
                  <c:y val="-0.04904237048421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B158-CC4F-9A33-4267B93CC7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03173181140089"/>
                  <c:y val="-0.05517266679474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158-CC4F-9A33-4267B93CC7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169310984283408"/>
                  <c:y val="-0.03065148155263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B158-CC4F-9A33-4267B93CC7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Лист1!$B$94:$D$94</c:f>
              <c:strCache>
                <c:ptCount val="3"/>
                <c:pt idx="0">
                  <c:v>бомпакеты</c:v>
                </c:pt>
                <c:pt idx="1">
                  <c:v>салфетки спиртовые</c:v>
                </c:pt>
                <c:pt idx="2">
                  <c:v>пробирка с цитратом натрия</c:v>
                </c:pt>
              </c:strCache>
            </c:strRef>
          </c:cat>
          <c:val>
            <c:numRef>
              <c:f>Лист1!$B$96:$D$96</c:f>
              <c:numCache>
                <c:formatCode>General</c:formatCode>
                <c:ptCount val="3"/>
                <c:pt idx="0">
                  <c:v>8.0</c:v>
                </c:pt>
                <c:pt idx="1">
                  <c:v>5.0</c:v>
                </c:pt>
                <c:pt idx="2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B158-CC4F-9A33-4267B93CC7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7835120"/>
        <c:axId val="-2087832800"/>
        <c:axId val="0"/>
      </c:bar3DChart>
      <c:catAx>
        <c:axId val="-2087835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2087832800"/>
        <c:crosses val="autoZero"/>
        <c:auto val="1"/>
        <c:lblAlgn val="ctr"/>
        <c:lblOffset val="100"/>
        <c:noMultiLvlLbl val="0"/>
      </c:catAx>
      <c:valAx>
        <c:axId val="-20878328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08783512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Доля</a:t>
            </a:r>
            <a:r>
              <a:rPr lang="ru-RU" sz="1600" baseline="0" dirty="0">
                <a:latin typeface="Times New Roman" pitchFamily="18" charset="0"/>
                <a:cs typeface="Times New Roman" pitchFamily="18" charset="0"/>
              </a:rPr>
              <a:t>  штрафов и удержаний от количества оплаченных случаев, 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02662351937255"/>
          <c:y val="0.045117725937428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Лист1!$A$49</c:f>
              <c:strCache>
                <c:ptCount val="1"/>
                <c:pt idx="0">
                  <c:v>сумма потерь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Лист1!$B$48:$D$48</c:f>
              <c:numCache>
                <c:formatCode>mmm/yy</c:formatCode>
                <c:ptCount val="3"/>
                <c:pt idx="0">
                  <c:v>43405.0</c:v>
                </c:pt>
                <c:pt idx="1">
                  <c:v>43435.0</c:v>
                </c:pt>
                <c:pt idx="2">
                  <c:v>43466.0</c:v>
                </c:pt>
              </c:numCache>
            </c:numRef>
          </c:cat>
          <c:val>
            <c:numRef>
              <c:f>Лист1!$B$49:$D$49</c:f>
              <c:numCache>
                <c:formatCode>General</c:formatCode>
                <c:ptCount val="3"/>
                <c:pt idx="0">
                  <c:v>0.17</c:v>
                </c:pt>
                <c:pt idx="1">
                  <c:v>0.07</c:v>
                </c:pt>
                <c:pt idx="2">
                  <c:v>0.06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0-016D-CB4E-8178-AB167B3D2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6659728"/>
        <c:axId val="-2086657248"/>
        <c:axId val="0"/>
      </c:bar3DChart>
      <c:dateAx>
        <c:axId val="-2086659728"/>
        <c:scaling>
          <c:orientation val="minMax"/>
        </c:scaling>
        <c:delete val="0"/>
        <c:axPos val="b"/>
        <c:numFmt formatCode="mmm/yy" sourceLinked="1"/>
        <c:majorTickMark val="out"/>
        <c:minorTickMark val="none"/>
        <c:tickLblPos val="nextTo"/>
        <c:crossAx val="-2086657248"/>
        <c:crosses val="autoZero"/>
        <c:auto val="1"/>
        <c:lblOffset val="100"/>
        <c:baseTimeUnit val="months"/>
      </c:dateAx>
      <c:valAx>
        <c:axId val="-2086657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8665972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 rtl="0"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Структура причин</a:t>
            </a:r>
            <a:r>
              <a:rPr lang="ru-RU" baseline="0" dirty="0" smtClean="0"/>
              <a:t> обращения, в %</a:t>
            </a:r>
            <a:endParaRPr lang="ru-RU" dirty="0"/>
          </a:p>
        </c:rich>
      </c:tx>
      <c:layout>
        <c:manualLayout>
          <c:xMode val="edge"/>
          <c:yMode val="edge"/>
          <c:x val="0.162756286661964"/>
          <c:y val="0.0277777777777778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328011592300963"/>
          <c:y val="0.229904491105279"/>
          <c:w val="0.34953258967629"/>
          <c:h val="0.58255431612715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'[Анализ анкет леч. процесса Терапевты.xlsx]графики 145 чел'!$A$102:$A$107</c:f>
              <c:strCache>
                <c:ptCount val="6"/>
                <c:pt idx="0">
                  <c:v>лечение</c:v>
                </c:pt>
                <c:pt idx="1">
                  <c:v>прививки</c:v>
                </c:pt>
                <c:pt idx="2">
                  <c:v>направления</c:v>
                </c:pt>
                <c:pt idx="3">
                  <c:v>профосмотр</c:v>
                </c:pt>
                <c:pt idx="4">
                  <c:v>рецепты</c:v>
                </c:pt>
                <c:pt idx="5">
                  <c:v>справка</c:v>
                </c:pt>
              </c:strCache>
            </c:strRef>
          </c:cat>
          <c:val>
            <c:numRef>
              <c:f>'[Анализ анкет леч. процесса Терапевты.xlsx]графики 145 чел'!$B$102:$B$107</c:f>
              <c:numCache>
                <c:formatCode>0.0</c:formatCode>
                <c:ptCount val="6"/>
                <c:pt idx="0">
                  <c:v>42.75862068965517</c:v>
                </c:pt>
                <c:pt idx="1">
                  <c:v>22.4</c:v>
                </c:pt>
                <c:pt idx="2">
                  <c:v>10.6</c:v>
                </c:pt>
                <c:pt idx="3">
                  <c:v>4.137931034482754</c:v>
                </c:pt>
                <c:pt idx="4">
                  <c:v>2.9</c:v>
                </c:pt>
                <c:pt idx="5">
                  <c:v>2.758620689655173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aseline="0"/>
              <a:t>Соотношение посещений по предварительной записи, в %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'[Анализ анкет леч. процесса Терапевты.xlsx]графики 145 чел'!$B$101</c:f>
              <c:strCache>
                <c:ptCount val="1"/>
                <c:pt idx="0">
                  <c:v>по предварительной записи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'[Анализ анкет леч. процесса Терапевты.xlsx]графики 145 чел'!$A$102:$A$107</c:f>
              <c:strCache>
                <c:ptCount val="6"/>
                <c:pt idx="0">
                  <c:v>лечение</c:v>
                </c:pt>
                <c:pt idx="1">
                  <c:v>прививки</c:v>
                </c:pt>
                <c:pt idx="2">
                  <c:v>направления</c:v>
                </c:pt>
                <c:pt idx="3">
                  <c:v>профосмотр</c:v>
                </c:pt>
                <c:pt idx="4">
                  <c:v>рецепты</c:v>
                </c:pt>
                <c:pt idx="5">
                  <c:v>справка</c:v>
                </c:pt>
              </c:strCache>
            </c:strRef>
          </c:cat>
          <c:val>
            <c:numRef>
              <c:f>'[Анализ анкет леч. процесса Терапевты.xlsx]графики 145 чел'!$B$102:$B$107</c:f>
              <c:numCache>
                <c:formatCode>0.0</c:formatCode>
                <c:ptCount val="6"/>
                <c:pt idx="0">
                  <c:v>67.0</c:v>
                </c:pt>
                <c:pt idx="1">
                  <c:v>73.0</c:v>
                </c:pt>
                <c:pt idx="2">
                  <c:v>67.0</c:v>
                </c:pt>
                <c:pt idx="3">
                  <c:v>67.0</c:v>
                </c:pt>
                <c:pt idx="4">
                  <c:v>42.0</c:v>
                </c:pt>
                <c:pt idx="5">
                  <c:v>34.0</c:v>
                </c:pt>
              </c:numCache>
            </c:numRef>
          </c:val>
        </c:ser>
        <c:ser>
          <c:idx val="1"/>
          <c:order val="1"/>
          <c:tx>
            <c:strRef>
              <c:f>'[Анализ анкет леч. процесса Терапевты.xlsx]графики 145 чел'!$C$101</c:f>
              <c:strCache>
                <c:ptCount val="1"/>
                <c:pt idx="0">
                  <c:v>без предварительной записи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'[Анализ анкет леч. процесса Терапевты.xlsx]графики 145 чел'!$A$102:$A$107</c:f>
              <c:strCache>
                <c:ptCount val="6"/>
                <c:pt idx="0">
                  <c:v>лечение</c:v>
                </c:pt>
                <c:pt idx="1">
                  <c:v>прививки</c:v>
                </c:pt>
                <c:pt idx="2">
                  <c:v>направления</c:v>
                </c:pt>
                <c:pt idx="3">
                  <c:v>профосмотр</c:v>
                </c:pt>
                <c:pt idx="4">
                  <c:v>рецепты</c:v>
                </c:pt>
                <c:pt idx="5">
                  <c:v>справка</c:v>
                </c:pt>
              </c:strCache>
            </c:strRef>
          </c:cat>
          <c:val>
            <c:numRef>
              <c:f>'[Анализ анкет леч. процесса Терапевты.xlsx]графики 145 чел'!$C$102:$C$107</c:f>
              <c:numCache>
                <c:formatCode>General</c:formatCode>
                <c:ptCount val="6"/>
                <c:pt idx="0">
                  <c:v>33.0</c:v>
                </c:pt>
                <c:pt idx="1">
                  <c:v>27.0</c:v>
                </c:pt>
                <c:pt idx="2">
                  <c:v>33.0</c:v>
                </c:pt>
                <c:pt idx="3">
                  <c:v>33.0</c:v>
                </c:pt>
                <c:pt idx="4">
                  <c:v>58.0</c:v>
                </c:pt>
                <c:pt idx="5">
                  <c:v>66.0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87737744"/>
        <c:axId val="-2087735424"/>
      </c:barChart>
      <c:catAx>
        <c:axId val="-208773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87735424"/>
        <c:crosses val="autoZero"/>
        <c:auto val="1"/>
        <c:lblAlgn val="ctr"/>
        <c:lblOffset val="100"/>
        <c:noMultiLvlLbl val="0"/>
      </c:catAx>
      <c:valAx>
        <c:axId val="-2087735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87737744"/>
        <c:crosses val="autoZero"/>
        <c:crossBetween val="between"/>
      </c:val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Доля</a:t>
            </a:r>
            <a:r>
              <a:rPr lang="ru-RU" baseline="0"/>
              <a:t> записавшихся удаленно, в %</a:t>
            </a:r>
            <a:endParaRPr lang="ru-RU"/>
          </a:p>
        </c:rich>
      </c:tx>
      <c:layout>
        <c:manualLayout>
          <c:xMode val="edge"/>
          <c:yMode val="edge"/>
          <c:x val="0.114423706295972"/>
          <c:y val="0.0255918106206015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[Книга1.xlsx]Лист1!$A$4:$A$5</c:f>
              <c:strCache>
                <c:ptCount val="2"/>
                <c:pt idx="0">
                  <c:v>ноябрь 2018</c:v>
                </c:pt>
                <c:pt idx="1">
                  <c:v>март 2019</c:v>
                </c:pt>
              </c:strCache>
            </c:strRef>
          </c:cat>
          <c:val>
            <c:numRef>
              <c:f>[Книга1.xlsx]Лист1!$B$4:$B$5</c:f>
              <c:numCache>
                <c:formatCode>General</c:formatCode>
                <c:ptCount val="2"/>
                <c:pt idx="0">
                  <c:v>8.1</c:v>
                </c:pt>
                <c:pt idx="1">
                  <c:v>63.0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0-B5A1-D040-8090-6876675BE1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7527392"/>
        <c:axId val="-2087524640"/>
        <c:axId val="0"/>
      </c:bar3DChart>
      <c:catAx>
        <c:axId val="-2087527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87524640"/>
        <c:crosses val="autoZero"/>
        <c:auto val="1"/>
        <c:lblAlgn val="ctr"/>
        <c:lblOffset val="100"/>
        <c:noMultiLvlLbl val="0"/>
      </c:catAx>
      <c:valAx>
        <c:axId val="-2087524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87527392"/>
        <c:crosses val="autoZero"/>
        <c:crossBetween val="between"/>
      </c:valAx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Доля</a:t>
            </a:r>
            <a:r>
              <a:rPr lang="ru-RU" baseline="0" dirty="0"/>
              <a:t> пациентов обратившихся непосредственно в регистратуру для записи, в %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[Книга1.xlsx]Лист1!$A$21:$A$22</c:f>
              <c:strCache>
                <c:ptCount val="2"/>
                <c:pt idx="0">
                  <c:v>ноябрь 2018</c:v>
                </c:pt>
                <c:pt idx="1">
                  <c:v>март 2019</c:v>
                </c:pt>
              </c:strCache>
            </c:strRef>
          </c:cat>
          <c:val>
            <c:numRef>
              <c:f>[Книга1.xlsx]Лист1!$B$21:$B$22</c:f>
              <c:numCache>
                <c:formatCode>General</c:formatCode>
                <c:ptCount val="2"/>
                <c:pt idx="0">
                  <c:v>91.9</c:v>
                </c:pt>
                <c:pt idx="1">
                  <c:v>37.0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2AF-314C-A0D9-B20CE1E605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087503504"/>
        <c:axId val="-2087500752"/>
        <c:axId val="0"/>
      </c:bar3DChart>
      <c:catAx>
        <c:axId val="-208750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87500752"/>
        <c:crosses val="autoZero"/>
        <c:auto val="1"/>
        <c:lblAlgn val="ctr"/>
        <c:lblOffset val="100"/>
        <c:noMultiLvlLbl val="0"/>
      </c:catAx>
      <c:valAx>
        <c:axId val="-2087500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87503504"/>
        <c:crosses val="autoZero"/>
        <c:crossBetween val="between"/>
      </c:valAx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Лист1!$A$101</c:f>
              <c:strCache>
                <c:ptCount val="1"/>
                <c:pt idx="0">
                  <c:v>01.11.2018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Лист1!$B$100:$F$100</c:f>
              <c:strCache>
                <c:ptCount val="5"/>
                <c:pt idx="0">
                  <c:v>8 явок</c:v>
                </c:pt>
                <c:pt idx="1">
                  <c:v>7 явок</c:v>
                </c:pt>
                <c:pt idx="2">
                  <c:v>6 явок</c:v>
                </c:pt>
                <c:pt idx="3">
                  <c:v>5 явок</c:v>
                </c:pt>
                <c:pt idx="4">
                  <c:v>4 явки</c:v>
                </c:pt>
              </c:strCache>
            </c:strRef>
          </c:cat>
          <c:val>
            <c:numRef>
              <c:f>Лист1!$B$101:$F$101</c:f>
              <c:numCache>
                <c:formatCode>0%</c:formatCode>
                <c:ptCount val="5"/>
                <c:pt idx="0">
                  <c:v>0.320000000000001</c:v>
                </c:pt>
                <c:pt idx="1">
                  <c:v>0.53</c:v>
                </c:pt>
                <c:pt idx="2">
                  <c:v>0.15</c:v>
                </c:pt>
                <c:pt idx="3">
                  <c:v>0.0</c:v>
                </c:pt>
                <c:pt idx="4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565-5240-9480-5636F3FFFB40}"/>
            </c:ext>
          </c:extLst>
        </c:ser>
        <c:ser>
          <c:idx val="1"/>
          <c:order val="1"/>
          <c:tx>
            <c:strRef>
              <c:f>Лист1!$A$102</c:f>
              <c:strCache>
                <c:ptCount val="1"/>
                <c:pt idx="0">
                  <c:v>01.02.2019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149531663689552"/>
                  <c:y val="-0.009195337939529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565-5240-9480-5636F3FFFB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166146292988392"/>
                  <c:y val="-0.009195337939529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565-5240-9480-5636F3FFFB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Лист1!$B$100:$F$100</c:f>
              <c:strCache>
                <c:ptCount val="5"/>
                <c:pt idx="0">
                  <c:v>8 явок</c:v>
                </c:pt>
                <c:pt idx="1">
                  <c:v>7 явок</c:v>
                </c:pt>
                <c:pt idx="2">
                  <c:v>6 явок</c:v>
                </c:pt>
                <c:pt idx="3">
                  <c:v>5 явок</c:v>
                </c:pt>
                <c:pt idx="4">
                  <c:v>4 явки</c:v>
                </c:pt>
              </c:strCache>
            </c:strRef>
          </c:cat>
          <c:val>
            <c:numRef>
              <c:f>Лист1!$B$102:$F$102</c:f>
              <c:numCache>
                <c:formatCode>0%</c:formatCode>
                <c:ptCount val="5"/>
                <c:pt idx="0">
                  <c:v>0.0</c:v>
                </c:pt>
                <c:pt idx="1">
                  <c:v>0.0</c:v>
                </c:pt>
                <c:pt idx="2">
                  <c:v>0.23</c:v>
                </c:pt>
                <c:pt idx="3">
                  <c:v>0.34</c:v>
                </c:pt>
                <c:pt idx="4">
                  <c:v>0.43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565-5240-9480-5636F3FFFB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087452736"/>
        <c:axId val="-2087449984"/>
        <c:axId val="0"/>
      </c:bar3DChart>
      <c:catAx>
        <c:axId val="-208745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087449984"/>
        <c:crosses val="autoZero"/>
        <c:auto val="1"/>
        <c:lblAlgn val="ctr"/>
        <c:lblOffset val="100"/>
        <c:noMultiLvlLbl val="0"/>
      </c:catAx>
      <c:valAx>
        <c:axId val="-20874499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08745273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latin typeface="Century Schoolbook"/>
              </a:rPr>
              <a:t>Для перемещения страницы щёлкните мышью</a:t>
            </a: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9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97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98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latin typeface="Times New Roman"/>
              </a:rPr>
              <a:t> </a:t>
            </a:r>
          </a:p>
        </p:txBody>
      </p:sp>
      <p:sp>
        <p:nvSpPr>
          <p:cNvPr id="99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B54C6DBF-1FE2-4E44-8C43-156F19FEFD3E}" type="slidenum">
              <a:rPr lang="ru-RU" sz="1400" b="0" strike="noStrike" spc="-1">
                <a:latin typeface="Times New Roman"/>
              </a:rPr>
              <a:pPr algn="r"/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744538"/>
            <a:ext cx="4962525" cy="3721100"/>
          </a:xfrm>
          <a:prstGeom prst="rect">
            <a:avLst/>
          </a:prstGeom>
        </p:spPr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685800" y="4715280"/>
            <a:ext cx="5486040" cy="4466520"/>
          </a:xfrm>
          <a:prstGeom prst="rect">
            <a:avLst/>
          </a:prstGeom>
        </p:spPr>
        <p:txBody>
          <a:bodyPr lIns="95760" tIns="47880" rIns="95760" bIns="47880"/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415" name="TextShape 3"/>
          <p:cNvSpPr txBox="1"/>
          <p:nvPr/>
        </p:nvSpPr>
        <p:spPr>
          <a:xfrm>
            <a:off x="3884760" y="9428760"/>
            <a:ext cx="2971440" cy="496080"/>
          </a:xfrm>
          <a:prstGeom prst="rect">
            <a:avLst/>
          </a:prstGeom>
          <a:noFill/>
          <a:ln>
            <a:noFill/>
          </a:ln>
        </p:spPr>
        <p:txBody>
          <a:bodyPr lIns="95760" tIns="47880" rIns="95760" bIns="47880" anchor="b"/>
          <a:lstStyle/>
          <a:p>
            <a:pPr algn="r">
              <a:lnSpc>
                <a:spcPct val="100000"/>
              </a:lnSpc>
            </a:pPr>
            <a:fld id="{9007BFFE-59A0-4A1C-A8B5-E419EB3AE218}" type="slidenum">
              <a:rPr lang="ru-RU" sz="13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</a:t>
            </a:fld>
            <a:endParaRPr lang="ru-RU" sz="13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744538"/>
            <a:ext cx="4962525" cy="3721100"/>
          </a:xfrm>
          <a:prstGeom prst="rect">
            <a:avLst/>
          </a:prstGeom>
        </p:spPr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685800" y="4715280"/>
            <a:ext cx="5486040" cy="4466520"/>
          </a:xfrm>
          <a:prstGeom prst="rect">
            <a:avLst/>
          </a:prstGeom>
        </p:spPr>
        <p:txBody>
          <a:bodyPr lIns="95760" tIns="47880" rIns="95760" bIns="47880"/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418" name="TextShape 3"/>
          <p:cNvSpPr txBox="1"/>
          <p:nvPr/>
        </p:nvSpPr>
        <p:spPr>
          <a:xfrm>
            <a:off x="3884760" y="9428760"/>
            <a:ext cx="2971440" cy="496080"/>
          </a:xfrm>
          <a:prstGeom prst="rect">
            <a:avLst/>
          </a:prstGeom>
          <a:noFill/>
          <a:ln>
            <a:noFill/>
          </a:ln>
        </p:spPr>
        <p:txBody>
          <a:bodyPr lIns="95760" tIns="47880" rIns="95760" bIns="47880" anchor="b"/>
          <a:lstStyle/>
          <a:p>
            <a:pPr algn="r">
              <a:lnSpc>
                <a:spcPct val="100000"/>
              </a:lnSpc>
            </a:pPr>
            <a:fld id="{6713F9D5-8BF8-48F0-8526-41C19F5AAFE9}" type="slidenum">
              <a:rPr lang="ru-RU" sz="13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17</a:t>
            </a:fld>
            <a:endParaRPr lang="ru-RU" sz="13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49325" y="744538"/>
            <a:ext cx="4959350" cy="3719512"/>
          </a:xfrm>
          <a:prstGeom prst="rect">
            <a:avLst/>
          </a:prstGeom>
        </p:spPr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685800" y="4715280"/>
            <a:ext cx="5485320" cy="4465800"/>
          </a:xfrm>
          <a:prstGeom prst="rect">
            <a:avLst/>
          </a:prstGeom>
        </p:spPr>
        <p:txBody>
          <a:bodyPr lIns="95760" tIns="47880" rIns="95760" bIns="47880"/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421" name="CustomShape 3"/>
          <p:cNvSpPr/>
          <p:nvPr/>
        </p:nvSpPr>
        <p:spPr>
          <a:xfrm>
            <a:off x="3884760" y="9428760"/>
            <a:ext cx="2970720" cy="49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760" tIns="47880" rIns="95760" bIns="47880" anchor="b"/>
          <a:lstStyle/>
          <a:p>
            <a:pPr algn="r">
              <a:lnSpc>
                <a:spcPct val="100000"/>
              </a:lnSpc>
            </a:pPr>
            <a:fld id="{E5A32150-AC00-4FA6-9C31-17D388A7F45D}" type="slidenum">
              <a:rPr lang="ru-RU" sz="13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21</a:t>
            </a:fld>
            <a:endParaRPr lang="ru-RU" sz="13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744538"/>
            <a:ext cx="4962525" cy="3721100"/>
          </a:xfrm>
          <a:prstGeom prst="rect">
            <a:avLst/>
          </a:prstGeom>
        </p:spPr>
      </p:sp>
      <p:sp>
        <p:nvSpPr>
          <p:cNvPr id="426" name="PlaceHolder 2"/>
          <p:cNvSpPr>
            <a:spLocks noGrp="1"/>
          </p:cNvSpPr>
          <p:nvPr>
            <p:ph type="body"/>
          </p:nvPr>
        </p:nvSpPr>
        <p:spPr>
          <a:xfrm>
            <a:off x="685800" y="4715280"/>
            <a:ext cx="5486040" cy="4466520"/>
          </a:xfrm>
          <a:prstGeom prst="rect">
            <a:avLst/>
          </a:prstGeom>
        </p:spPr>
        <p:txBody>
          <a:bodyPr lIns="95760" tIns="47880" rIns="95760" bIns="47880"/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427" name="TextShape 3"/>
          <p:cNvSpPr txBox="1"/>
          <p:nvPr/>
        </p:nvSpPr>
        <p:spPr>
          <a:xfrm>
            <a:off x="3884760" y="9428760"/>
            <a:ext cx="2971440" cy="496080"/>
          </a:xfrm>
          <a:prstGeom prst="rect">
            <a:avLst/>
          </a:prstGeom>
          <a:noFill/>
          <a:ln>
            <a:noFill/>
          </a:ln>
        </p:spPr>
        <p:txBody>
          <a:bodyPr lIns="95760" tIns="47880" rIns="95760" bIns="47880" anchor="b"/>
          <a:lstStyle/>
          <a:p>
            <a:pPr algn="r">
              <a:lnSpc>
                <a:spcPct val="100000"/>
              </a:lnSpc>
            </a:pPr>
            <a:fld id="{77E18086-82CA-49D8-AC4B-60148174E79E}" type="slidenum">
              <a:rPr lang="ru-RU" sz="13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36</a:t>
            </a:fld>
            <a:endParaRPr lang="ru-RU" sz="13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744538"/>
            <a:ext cx="4962525" cy="3721100"/>
          </a:xfrm>
          <a:prstGeom prst="rect">
            <a:avLst/>
          </a:prstGeom>
        </p:spPr>
      </p:sp>
      <p:sp>
        <p:nvSpPr>
          <p:cNvPr id="426" name="PlaceHolder 2"/>
          <p:cNvSpPr>
            <a:spLocks noGrp="1"/>
          </p:cNvSpPr>
          <p:nvPr>
            <p:ph type="body"/>
          </p:nvPr>
        </p:nvSpPr>
        <p:spPr>
          <a:xfrm>
            <a:off x="685800" y="4715280"/>
            <a:ext cx="5486040" cy="4466520"/>
          </a:xfrm>
          <a:prstGeom prst="rect">
            <a:avLst/>
          </a:prstGeom>
        </p:spPr>
        <p:txBody>
          <a:bodyPr lIns="95760" tIns="47880" rIns="95760" bIns="47880"/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427" name="TextShape 3"/>
          <p:cNvSpPr txBox="1"/>
          <p:nvPr/>
        </p:nvSpPr>
        <p:spPr>
          <a:xfrm>
            <a:off x="3884760" y="9428760"/>
            <a:ext cx="2971440" cy="496080"/>
          </a:xfrm>
          <a:prstGeom prst="rect">
            <a:avLst/>
          </a:prstGeom>
          <a:noFill/>
          <a:ln>
            <a:noFill/>
          </a:ln>
        </p:spPr>
        <p:txBody>
          <a:bodyPr lIns="95760" tIns="47880" rIns="95760" bIns="47880" anchor="b"/>
          <a:lstStyle/>
          <a:p>
            <a:pPr algn="r">
              <a:lnSpc>
                <a:spcPct val="100000"/>
              </a:lnSpc>
            </a:pPr>
            <a:fld id="{77E18086-82CA-49D8-AC4B-60148174E79E}" type="slidenum">
              <a:rPr lang="ru-RU" sz="13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37</a:t>
            </a:fld>
            <a:endParaRPr lang="ru-RU" sz="13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2981880" y="160020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5506560" y="160020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2981880" y="414612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5506560" y="414612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2981880" y="160020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506560" y="160020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 type="body"/>
          </p:nvPr>
        </p:nvSpPr>
        <p:spPr>
          <a:xfrm>
            <a:off x="2981880" y="414612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 type="body"/>
          </p:nvPr>
        </p:nvSpPr>
        <p:spPr>
          <a:xfrm>
            <a:off x="5506560" y="4146120"/>
            <a:ext cx="240408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1"/>
          <p:cNvSpPr/>
          <p:nvPr/>
        </p:nvSpPr>
        <p:spPr>
          <a:xfrm>
            <a:off x="8762760" y="0"/>
            <a:ext cx="36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Line 2"/>
          <p:cNvSpPr/>
          <p:nvPr/>
        </p:nvSpPr>
        <p:spPr>
          <a:xfrm>
            <a:off x="75960" y="0"/>
            <a:ext cx="36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8991360" y="0"/>
            <a:ext cx="36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60">
            <a:noFill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Line 5"/>
          <p:cNvSpPr/>
          <p:nvPr/>
        </p:nvSpPr>
        <p:spPr>
          <a:xfrm>
            <a:off x="8915400" y="0"/>
            <a:ext cx="36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ln w="38160">
            <a:noFill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3000" b="0" strike="noStrike" cap="small" spc="-1">
                <a:solidFill>
                  <a:srgbClr val="1F497D"/>
                </a:solidFill>
                <a:latin typeface="Century Schoolbook"/>
              </a:rPr>
              <a:t>Образец заголовка</a:t>
            </a:r>
            <a:endParaRPr lang="ru-RU" sz="30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4F81BD"/>
              </a:buClr>
              <a:buSzPct val="70000"/>
              <a:buFont typeface="Wingdings" charset="2"/>
              <a:buChar char=""/>
            </a:pPr>
            <a:r>
              <a:rPr lang="ru-RU" sz="2400" b="0" strike="noStrike" spc="-1">
                <a:solidFill>
                  <a:srgbClr val="000000"/>
                </a:solidFill>
                <a:latin typeface="Century Schoolbook"/>
              </a:rPr>
              <a:t>Образец текста</a:t>
            </a:r>
          </a:p>
          <a:p>
            <a:pPr marL="640080" lvl="1" indent="-273960">
              <a:lnSpc>
                <a:spcPct val="100000"/>
              </a:lnSpc>
              <a:spcBef>
                <a:spcPts val="420"/>
              </a:spcBef>
              <a:buClr>
                <a:srgbClr val="4F81BD"/>
              </a:buClr>
              <a:buSzPct val="80000"/>
              <a:buFont typeface="Wingdings 2" charset="2"/>
              <a:buChar char=""/>
            </a:pPr>
            <a:r>
              <a:rPr lang="ru-RU" sz="2100" b="0" strike="noStrike" spc="-1">
                <a:solidFill>
                  <a:srgbClr val="000000"/>
                </a:solidFill>
                <a:latin typeface="Century Schoolbook"/>
              </a:rPr>
              <a:t>Второй уровень</a:t>
            </a:r>
          </a:p>
          <a:p>
            <a:pPr marL="914400" lvl="2" indent="-182520">
              <a:lnSpc>
                <a:spcPct val="100000"/>
              </a:lnSpc>
              <a:spcBef>
                <a:spcPts val="360"/>
              </a:spcBef>
              <a:buClr>
                <a:srgbClr val="4571A6"/>
              </a:buClr>
              <a:buSzPct val="60000"/>
              <a:buFont typeface="Wingdings" charset="2"/>
              <a:buChar char=""/>
            </a:pPr>
            <a:r>
              <a:rPr lang="ru-RU" sz="1800" b="0" strike="noStrike" spc="-1">
                <a:solidFill>
                  <a:srgbClr val="000000"/>
                </a:solidFill>
                <a:latin typeface="Century Schoolbook"/>
              </a:rPr>
              <a:t>Третий уровень</a:t>
            </a:r>
          </a:p>
          <a:p>
            <a:pPr marL="1188720" lvl="3" indent="-182520">
              <a:lnSpc>
                <a:spcPct val="100000"/>
              </a:lnSpc>
              <a:spcBef>
                <a:spcPts val="360"/>
              </a:spcBef>
              <a:buClr>
                <a:srgbClr val="B2C0DA"/>
              </a:buClr>
              <a:buSzPct val="60000"/>
              <a:buFont typeface="Wingdings" charset="2"/>
              <a:buChar char=""/>
            </a:pPr>
            <a:r>
              <a:rPr lang="ru-RU" sz="1800" b="0" strike="noStrike" spc="-1">
                <a:solidFill>
                  <a:srgbClr val="000000"/>
                </a:solidFill>
                <a:latin typeface="Century Schoolbook"/>
              </a:rPr>
              <a:t>Четвертый уровень</a:t>
            </a:r>
          </a:p>
          <a:p>
            <a:pPr marL="1463040" lvl="4" indent="-182520">
              <a:lnSpc>
                <a:spcPct val="100000"/>
              </a:lnSpc>
              <a:spcBef>
                <a:spcPts val="320"/>
              </a:spcBef>
              <a:buClr>
                <a:srgbClr val="DCB2B2"/>
              </a:buClr>
              <a:buSzPct val="68000"/>
              <a:buFont typeface="Wingdings 2" charset="2"/>
              <a:buChar char=""/>
            </a:pPr>
            <a:r>
              <a:rPr lang="ru-RU" sz="1600" b="0" strike="noStrike" spc="-1">
                <a:solidFill>
                  <a:srgbClr val="000000"/>
                </a:solidFill>
                <a:latin typeface="Century Schoolbook"/>
              </a:rPr>
              <a:t>Пятый уровень</a:t>
            </a:r>
          </a:p>
        </p:txBody>
      </p:sp>
      <p:sp>
        <p:nvSpPr>
          <p:cNvPr id="8" name="PlaceHolder 9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1320" cy="3837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endParaRPr lang="ru-RU" sz="1200" b="0" strike="noStrike" spc="-1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sldNum"/>
          </p:nvPr>
        </p:nvSpPr>
        <p:spPr>
          <a:xfrm>
            <a:off x="8129160" y="5734080"/>
            <a:ext cx="609120" cy="5209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A117A34F-BE41-40E0-BDF1-D864F151D5AA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‹#›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10" name="PlaceHolder 11"/>
          <p:cNvSpPr>
            <a:spLocks noGrp="1"/>
          </p:cNvSpPr>
          <p:nvPr>
            <p:ph type="ftr"/>
          </p:nvPr>
        </p:nvSpPr>
        <p:spPr>
          <a:xfrm rot="5400000">
            <a:off x="6990480" y="3737160"/>
            <a:ext cx="3200040" cy="3654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1"/>
          <p:cNvSpPr/>
          <p:nvPr/>
        </p:nvSpPr>
        <p:spPr>
          <a:xfrm>
            <a:off x="8762760" y="0"/>
            <a:ext cx="36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Line 2"/>
          <p:cNvSpPr/>
          <p:nvPr/>
        </p:nvSpPr>
        <p:spPr>
          <a:xfrm>
            <a:off x="75960" y="0"/>
            <a:ext cx="36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Line 3"/>
          <p:cNvSpPr/>
          <p:nvPr/>
        </p:nvSpPr>
        <p:spPr>
          <a:xfrm>
            <a:off x="8991360" y="0"/>
            <a:ext cx="36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60">
            <a:noFill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1" name="Line 5"/>
          <p:cNvSpPr/>
          <p:nvPr/>
        </p:nvSpPr>
        <p:spPr>
          <a:xfrm>
            <a:off x="8915400" y="0"/>
            <a:ext cx="36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ln w="38160">
            <a:noFill/>
          </a:ln>
          <a:effectLst>
            <a:outerShdw blurRad="50800" dist="250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3" name="PlaceHolder 7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1320" cy="3837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endParaRPr lang="ru-RU" sz="1200" b="0" strike="noStrike" spc="-1">
              <a:latin typeface="Times New Roman"/>
            </a:endParaRPr>
          </a:p>
        </p:txBody>
      </p:sp>
      <p:sp>
        <p:nvSpPr>
          <p:cNvPr id="54" name="PlaceHolder 8"/>
          <p:cNvSpPr>
            <a:spLocks noGrp="1"/>
          </p:cNvSpPr>
          <p:nvPr>
            <p:ph type="ftr"/>
          </p:nvPr>
        </p:nvSpPr>
        <p:spPr>
          <a:xfrm rot="5400000">
            <a:off x="6990480" y="3737160"/>
            <a:ext cx="3200040" cy="3654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5" name="PlaceHolder 9"/>
          <p:cNvSpPr>
            <a:spLocks noGrp="1"/>
          </p:cNvSpPr>
          <p:nvPr>
            <p:ph type="sldNum"/>
          </p:nvPr>
        </p:nvSpPr>
        <p:spPr>
          <a:xfrm>
            <a:off x="8129160" y="5734080"/>
            <a:ext cx="609120" cy="5209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EBF1B0CC-B45E-4E82-B6AB-DE96EC47C0C1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‹#›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56" name="PlaceHolder 10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latin typeface="Century Schoolbook"/>
              </a:rPr>
              <a:t>Для правки текста заглавия щёлкните мышью</a:t>
            </a:r>
          </a:p>
        </p:txBody>
      </p:sp>
      <p:sp>
        <p:nvSpPr>
          <p:cNvPr id="57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Century Schoolbook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entury Schoolbook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entury Schoolbook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000000"/>
                </a:solidFill>
                <a:latin typeface="Century Schoolbook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entury Schoolbook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entury Schoolbook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entury Schoolbook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enterplace.pro/eyetracking" TargetMode="External"/><Relationship Id="rId3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8.jpeg"/></Relationships>
</file>

<file path=ppt/slides/_rels/slide16.xml.rels><?xml version="1.0" encoding="UTF-8" standalone="yes" ?><Relationships xmlns="http://schemas.openxmlformats.org/package/2006/relationships"><Relationship Id="rId1" Target="../slideLayouts/slideLayout13.xml" Type="http://schemas.openxmlformats.org/officeDocument/2006/relationships/slideLayout"/><Relationship Id="rId2" Target="../media/image31.jpeg" Type="http://schemas.openxmlformats.org/officeDocument/2006/relationships/image"/><Relationship Id="rId3" Target="../media/image32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chart" Target="../charts/chart3.xml"/></Relationships>
</file>

<file path=ppt/slides/_rels/slide19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4" Target="../media/image36.jpeg" Type="http://schemas.openxmlformats.org/officeDocument/2006/relationships/image"/><Relationship Id="rId1" Target="../slideLayouts/slideLayout1.xml" Type="http://schemas.openxmlformats.org/officeDocument/2006/relationships/slideLayout"/><Relationship Id="rId2" Target="../media/image15.pn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0.jpeg"/></Relationships>
</file>

<file path=ppt/slides/_rels/slide22.xml.rels><?xml version="1.0" encoding="UTF-8" standalone="yes" ?><Relationships xmlns="http://schemas.openxmlformats.org/package/2006/relationships"><Relationship Id="rId1" Target="../slideLayouts/slideLayout1.xml" Type="http://schemas.openxmlformats.org/officeDocument/2006/relationships/slideLayout"/><Relationship Id="rId2" Target="../media/image41.jpeg" Type="http://schemas.openxmlformats.org/officeDocument/2006/relationships/image"/><Relationship Id="rId3" Target="../media/image42.jpeg" Type="http://schemas.openxmlformats.org/officeDocument/2006/relationships/image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jpeg"/><Relationship Id="rId3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7.xml"/><Relationship Id="rId3" Type="http://schemas.openxmlformats.org/officeDocument/2006/relationships/chart" Target="../charts/char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9.xml"/></Relationships>
</file>

<file path=ppt/slides/_rels/slide32.xml.rels><?xml version="1.0" encoding="UTF-8" standalone="yes" ?><Relationships xmlns="http://schemas.openxmlformats.org/package/2006/relationships"><Relationship Id="rId1" Target="../slideLayouts/slideLayout13.xml" Type="http://schemas.openxmlformats.org/officeDocument/2006/relationships/slideLayout"/><Relationship Id="rId2" Target="../media/image49.jpeg" Type="http://schemas.openxmlformats.org/officeDocument/2006/relationships/image"/><Relationship Id="rId3" Target="../media/image50.png" Type="http://schemas.openxmlformats.org/officeDocument/2006/relationships/image"/></Relationships>
</file>

<file path=ppt/slides/_rels/slide33.xml.rels><?xml version="1.0" encoding="UTF-8" standalone="yes" ?><Relationships xmlns="http://schemas.openxmlformats.org/package/2006/relationships"><Relationship Id="rId3" Target="../media/image52.jpeg" Type="http://schemas.openxmlformats.org/officeDocument/2006/relationships/image"/><Relationship Id="rId4" Target="../media/image53.jpeg" Type="http://schemas.openxmlformats.org/officeDocument/2006/relationships/image"/><Relationship Id="rId1" Target="../slideLayouts/slideLayout13.xml" Type="http://schemas.openxmlformats.org/officeDocument/2006/relationships/slideLayout"/><Relationship Id="rId2" Target="../media/image51.jpeg" Type="http://schemas.openxmlformats.org/officeDocument/2006/relationships/image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image" Target="../media/image56.jpeg"/><Relationship Id="rId5" Type="http://schemas.openxmlformats.org/officeDocument/2006/relationships/image" Target="../media/image57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8.jpeg"/><Relationship Id="rId3" Type="http://schemas.openxmlformats.org/officeDocument/2006/relationships/image" Target="../media/image59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chart" Target="../charts/chart10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5.xml.rels><?xml version="1.0" encoding="UTF-8" standalone="yes" ?><Relationships xmlns="http://schemas.openxmlformats.org/package/2006/relationships"><Relationship Id="rId3" Target="../media/image10.png" Type="http://schemas.openxmlformats.org/officeDocument/2006/relationships/image"/><Relationship Id="rId4" Target="../media/image11.png" Type="http://schemas.openxmlformats.org/officeDocument/2006/relationships/image"/><Relationship Id="rId5" Target="../media/image12.jpeg" Type="http://schemas.openxmlformats.org/officeDocument/2006/relationships/image"/><Relationship Id="rId6" Target="../media/image13.jpeg" Type="http://schemas.openxmlformats.org/officeDocument/2006/relationships/image"/><Relationship Id="rId1" Target="../slideLayouts/slideLayout1.xml" Type="http://schemas.openxmlformats.org/officeDocument/2006/relationships/slideLayout"/><Relationship Id="rId2" Target="../media/image9.pn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Объект 3"/>
          <p:cNvPicPr/>
          <p:nvPr/>
        </p:nvPicPr>
        <p:blipFill>
          <a:blip r:embed="rId3" cstate="print"/>
          <a:srcRect r="6720"/>
          <a:stretch/>
        </p:blipFill>
        <p:spPr>
          <a:xfrm>
            <a:off x="323640" y="1757520"/>
            <a:ext cx="7776360" cy="4558320"/>
          </a:xfrm>
          <a:prstGeom prst="rect">
            <a:avLst/>
          </a:prstGeom>
          <a:ln>
            <a:noFill/>
          </a:ln>
        </p:spPr>
      </p:pic>
      <p:sp>
        <p:nvSpPr>
          <p:cNvPr id="101" name="TextShape 1"/>
          <p:cNvSpPr txBox="1"/>
          <p:nvPr/>
        </p:nvSpPr>
        <p:spPr>
          <a:xfrm>
            <a:off x="3530520" y="386280"/>
            <a:ext cx="5217840" cy="1398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2800" b="1" strike="noStrike" cap="small" spc="299" dirty="0">
                <a:solidFill>
                  <a:srgbClr val="17375E"/>
                </a:solidFill>
                <a:latin typeface="Times New Roman"/>
              </a:rPr>
              <a:t>Практика применения критериев </a:t>
            </a:r>
            <a:r>
              <a:rPr dirty="0"/>
              <a:t/>
            </a:r>
            <a:br>
              <a:rPr dirty="0"/>
            </a:br>
            <a:r>
              <a:rPr lang="ru-RU" sz="1400" b="1" strike="noStrike" cap="small" spc="299" dirty="0">
                <a:solidFill>
                  <a:srgbClr val="17375E"/>
                </a:solidFill>
                <a:latin typeface="Times New Roman"/>
              </a:rPr>
              <a:t>новой модели </a:t>
            </a:r>
          </a:p>
          <a:p>
            <a:pPr algn="ctr">
              <a:lnSpc>
                <a:spcPct val="100000"/>
              </a:lnSpc>
            </a:pPr>
            <a:r>
              <a:rPr lang="ru-RU" sz="1400" b="1" cap="small" spc="299" dirty="0">
                <a:solidFill>
                  <a:srgbClr val="002060"/>
                </a:solidFill>
                <a:latin typeface="Times New Roman"/>
              </a:rPr>
              <a:t>м</a:t>
            </a:r>
            <a:r>
              <a:rPr lang="ru-RU" sz="1400" b="1" strike="noStrike" cap="small" spc="299" dirty="0">
                <a:solidFill>
                  <a:srgbClr val="002060"/>
                </a:solidFill>
                <a:latin typeface="Times New Roman"/>
              </a:rPr>
              <a:t>едицинской организации </a:t>
            </a:r>
            <a:r>
              <a:rPr sz="1400" dirty="0"/>
              <a:t/>
            </a:r>
            <a:br>
              <a:rPr sz="1400" dirty="0"/>
            </a:br>
            <a:r>
              <a:rPr lang="ru-RU" sz="1400" b="1" strike="noStrike" cap="small" spc="299" dirty="0">
                <a:solidFill>
                  <a:srgbClr val="17375E"/>
                </a:solidFill>
                <a:latin typeface="Times New Roman"/>
              </a:rPr>
              <a:t>на базе ГБУЗ НСО </a:t>
            </a:r>
          </a:p>
          <a:p>
            <a:pPr algn="ctr">
              <a:lnSpc>
                <a:spcPct val="100000"/>
              </a:lnSpc>
            </a:pPr>
            <a:r>
              <a:rPr lang="ru-RU" sz="1400" b="1" strike="noStrike" cap="small" spc="299" dirty="0">
                <a:solidFill>
                  <a:srgbClr val="17375E"/>
                </a:solidFill>
                <a:latin typeface="Times New Roman"/>
              </a:rPr>
              <a:t>«</a:t>
            </a:r>
            <a:r>
              <a:rPr lang="ru-RU" sz="1400" b="1" strike="noStrike" cap="small" spc="299" dirty="0">
                <a:solidFill>
                  <a:srgbClr val="002060"/>
                </a:solidFill>
                <a:latin typeface="Times New Roman"/>
              </a:rPr>
              <a:t>Городская поликлиника </a:t>
            </a:r>
            <a:r>
              <a:rPr lang="ru-RU" sz="1400" b="1" strike="noStrike" cap="small" spc="299" dirty="0">
                <a:solidFill>
                  <a:srgbClr val="17375E"/>
                </a:solidFill>
                <a:latin typeface="Times New Roman"/>
              </a:rPr>
              <a:t>№ 29</a:t>
            </a:r>
            <a:r>
              <a:rPr lang="ru-RU" sz="2000" b="1" strike="noStrike" cap="small" spc="299" dirty="0">
                <a:solidFill>
                  <a:srgbClr val="17375E"/>
                </a:solidFill>
                <a:latin typeface="Times New Roman"/>
              </a:rPr>
              <a:t>»</a:t>
            </a:r>
            <a:endParaRPr lang="ru-RU" sz="20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pic>
        <p:nvPicPr>
          <p:cNvPr id="102" name="Рисунок 5"/>
          <p:cNvPicPr/>
          <p:nvPr/>
        </p:nvPicPr>
        <p:blipFill>
          <a:blip r:embed="rId4" cstate="print"/>
          <a:srcRect l="5426" t="19976" r="5461" b="19114"/>
          <a:stretch/>
        </p:blipFill>
        <p:spPr>
          <a:xfrm>
            <a:off x="1686600" y="0"/>
            <a:ext cx="1843560" cy="1628280"/>
          </a:xfrm>
          <a:prstGeom prst="rect">
            <a:avLst/>
          </a:prstGeom>
          <a:ln>
            <a:noFill/>
          </a:ln>
        </p:spPr>
      </p:pic>
      <p:sp>
        <p:nvSpPr>
          <p:cNvPr id="103" name="CustomShape 2"/>
          <p:cNvSpPr/>
          <p:nvPr/>
        </p:nvSpPr>
        <p:spPr>
          <a:xfrm>
            <a:off x="1475640" y="6021360"/>
            <a:ext cx="6696360" cy="719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entury Schoolbook"/>
              </a:rPr>
              <a:t>Докладчик  </a:t>
            </a:r>
            <a:endParaRPr lang="ru-RU" sz="18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entury Schoolbook"/>
              </a:rPr>
              <a:t>Заведующая поликлиническим отделением № 3 </a:t>
            </a:r>
          </a:p>
          <a:p>
            <a:pPr algn="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000000"/>
                </a:solidFill>
                <a:latin typeface="Century Schoolbook"/>
              </a:rPr>
              <a:t>ГБУЗ НСО «Городская поликлиника № 29» О.Г.Бушуева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104" name="Рисунок 8"/>
          <p:cNvPicPr/>
          <p:nvPr/>
        </p:nvPicPr>
        <p:blipFill>
          <a:blip r:embed="rId5" cstate="print"/>
          <a:stretch/>
        </p:blipFill>
        <p:spPr>
          <a:xfrm>
            <a:off x="251640" y="166320"/>
            <a:ext cx="1295640" cy="129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143640" y="285120"/>
            <a:ext cx="8568720" cy="56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</a:rPr>
              <a:t>2.1 Количество мест в зоне (зонах) комфортного ожидания для пациентов</a:t>
            </a:r>
            <a:endParaRPr lang="ru-RU" sz="2200" b="0" strike="noStrike" spc="-1" dirty="0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2788920" y="1084680"/>
            <a:ext cx="590436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Calibri"/>
              </a:rPr>
              <a:t>не менее 1 места на 200 посещений плановой мощности.</a:t>
            </a:r>
            <a:endParaRPr lang="ru-RU" sz="1600" b="0" strike="noStrike" spc="-1" dirty="0">
              <a:latin typeface="Century Schoolbook" pitchFamily="18" charset="0"/>
            </a:endParaRPr>
          </a:p>
        </p:txBody>
      </p:sp>
      <p:graphicFrame>
        <p:nvGraphicFramePr>
          <p:cNvPr id="210" name="Table 3"/>
          <p:cNvGraphicFramePr/>
          <p:nvPr/>
        </p:nvGraphicFramePr>
        <p:xfrm>
          <a:off x="484560" y="1156680"/>
          <a:ext cx="2250360" cy="298440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1" name="CustomShape 4"/>
          <p:cNvSpPr/>
          <p:nvPr/>
        </p:nvSpPr>
        <p:spPr>
          <a:xfrm>
            <a:off x="428400" y="1755360"/>
            <a:ext cx="792036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</a:rPr>
              <a:t>Исходное состояние:</a:t>
            </a:r>
            <a:endParaRPr lang="ru-RU" sz="1600" b="0" strike="noStrike" spc="-1" dirty="0">
              <a:latin typeface="Arial"/>
            </a:endParaRPr>
          </a:p>
          <a:p>
            <a:pPr indent="-216000" algn="just">
              <a:buClr>
                <a:srgbClr val="000000"/>
              </a:buClr>
              <a:buFont typeface="StarSymbol"/>
              <a:buChar char="-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количество посещений в смену - 1250, комфортные места ожидания отсутствовали. </a:t>
            </a:r>
            <a:r>
              <a:rPr lang="ru-RU" sz="1600" spc="-1" dirty="0">
                <a:latin typeface="Century Schoolbook" pitchFamily="18" charset="0"/>
                <a:ea typeface="Calibri"/>
              </a:rPr>
              <a:t>Должно быть 6 мест </a:t>
            </a:r>
            <a:r>
              <a:rPr lang="ru-RU" sz="1600" spc="-1" dirty="0">
                <a:solidFill>
                  <a:srgbClr val="000000"/>
                </a:solidFill>
                <a:latin typeface="Century Schoolbook" pitchFamily="18" charset="0"/>
                <a:ea typeface="Calibri"/>
              </a:rPr>
              <a:t>комфортного ожидания.</a:t>
            </a:r>
            <a:endParaRPr lang="ru-RU" sz="1600" spc="-1" dirty="0">
              <a:latin typeface="Century Schoolbook" pitchFamily="18" charset="0"/>
            </a:endParaRPr>
          </a:p>
          <a:p>
            <a:pPr indent="-21600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endParaRPr lang="ru-RU" sz="1600" b="0" strike="noStrike" spc="-1" dirty="0">
              <a:latin typeface="Arial"/>
            </a:endParaRPr>
          </a:p>
        </p:txBody>
      </p:sp>
      <p:pic>
        <p:nvPicPr>
          <p:cNvPr id="212" name="Рисунок 7"/>
          <p:cNvPicPr/>
          <p:nvPr/>
        </p:nvPicPr>
        <p:blipFill>
          <a:blip r:embed="rId2" cstate="print"/>
          <a:stretch/>
        </p:blipFill>
        <p:spPr>
          <a:xfrm>
            <a:off x="3995936" y="2780928"/>
            <a:ext cx="4248000" cy="3335760"/>
          </a:xfrm>
          <a:prstGeom prst="rect">
            <a:avLst/>
          </a:prstGeom>
          <a:ln>
            <a:noFill/>
          </a:ln>
        </p:spPr>
      </p:pic>
      <p:sp>
        <p:nvSpPr>
          <p:cNvPr id="213" name="CustomShape 5"/>
          <p:cNvSpPr/>
          <p:nvPr/>
        </p:nvSpPr>
        <p:spPr>
          <a:xfrm>
            <a:off x="378000" y="2780928"/>
            <a:ext cx="2969864" cy="33843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</a:rPr>
              <a:t>Текущее состояние</a:t>
            </a:r>
            <a:r>
              <a:rPr lang="ru-RU" sz="1600" b="0" strike="noStrike" spc="-1" dirty="0" smtClean="0">
                <a:solidFill>
                  <a:srgbClr val="C00000"/>
                </a:solidFill>
                <a:latin typeface="Century Schoolbook"/>
              </a:rPr>
              <a:t>:</a:t>
            </a: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оборудованы 2 зоны (12 мест) комфортного ожидания пациентов в местах ожидания приема врачей - установлены мягкие диваны и автоматы со </a:t>
            </a:r>
            <a:r>
              <a:rPr lang="ru-RU" sz="1600" b="0" strike="noStrike" spc="-1" dirty="0" err="1">
                <a:solidFill>
                  <a:srgbClr val="000000"/>
                </a:solidFill>
                <a:latin typeface="Century Schoolbook"/>
              </a:rPr>
              <a:t>снековой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продукцией и напитками.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15" name="TextShape 7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16" name="TextShape 8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B0D584D7-36DA-467E-99FE-E147F96A8B7C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10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179640" y="120600"/>
            <a:ext cx="8856720" cy="71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0" strike="noStrike" cap="small" spc="-1" dirty="0">
                <a:solidFill>
                  <a:srgbClr val="1F497D"/>
                </a:solidFill>
                <a:latin typeface="Times New Roman"/>
                <a:ea typeface="Calibri"/>
              </a:rPr>
              <a:t>2.2 Организация системы навигации в медицинской организации</a:t>
            </a:r>
            <a:endParaRPr lang="ru-RU" b="0" strike="noStrike" spc="-1" dirty="0">
              <a:latin typeface="Arial"/>
            </a:endParaRPr>
          </a:p>
        </p:txBody>
      </p:sp>
      <p:sp>
        <p:nvSpPr>
          <p:cNvPr id="218" name="CustomShape 2"/>
          <p:cNvSpPr/>
          <p:nvPr/>
        </p:nvSpPr>
        <p:spPr>
          <a:xfrm>
            <a:off x="2522880" y="686160"/>
            <a:ext cx="60300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поиск необходимой информации об объекте (кабинете, отделении, подразделении и пр.), в том числе в точке ветвления маршрута, занимает не более 30 сек.</a:t>
            </a:r>
            <a:endParaRPr lang="ru-RU" sz="1600" b="0" strike="noStrike" spc="-1" dirty="0">
              <a:latin typeface="Century Schoolbook" pitchFamily="18" charset="0"/>
            </a:endParaRPr>
          </a:p>
        </p:txBody>
      </p:sp>
      <p:graphicFrame>
        <p:nvGraphicFramePr>
          <p:cNvPr id="219" name="Table 3"/>
          <p:cNvGraphicFramePr/>
          <p:nvPr/>
        </p:nvGraphicFramePr>
        <p:xfrm>
          <a:off x="224640" y="837720"/>
          <a:ext cx="2250360" cy="298440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0" name="CustomShape 4"/>
          <p:cNvSpPr/>
          <p:nvPr/>
        </p:nvSpPr>
        <p:spPr>
          <a:xfrm>
            <a:off x="179640" y="1700640"/>
            <a:ext cx="8030880" cy="1550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C00000"/>
                </a:solidFill>
                <a:latin typeface="Constantia"/>
              </a:rPr>
              <a:t>Исходное состояние: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на  поиск необходимой информации затрачивается много времени;</a:t>
            </a:r>
            <a:endParaRPr lang="ru-RU" sz="1600" b="0" strike="noStrike" spc="-1" dirty="0">
              <a:latin typeface="Century Schoolbook" pitchFamily="18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навигация представлена табличками на кабинетах, </a:t>
            </a:r>
            <a:r>
              <a:rPr lang="ru-RU" sz="1600" b="0" strike="noStrike" spc="-1" dirty="0" err="1">
                <a:solidFill>
                  <a:srgbClr val="000000"/>
                </a:solidFill>
                <a:latin typeface="Century Schoolbook" pitchFamily="18" charset="0"/>
              </a:rPr>
              <a:t>покабинетными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 указателями на этажах перед лифтом;</a:t>
            </a:r>
            <a:endParaRPr lang="ru-RU" sz="1600" b="0" strike="noStrike" spc="-1" dirty="0">
              <a:latin typeface="Century Schoolbook" pitchFamily="18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навигация в поликлинике </a:t>
            </a:r>
            <a:r>
              <a:rPr lang="ru-RU" sz="1600" b="0" strike="noStrike" spc="-1" dirty="0" err="1">
                <a:solidFill>
                  <a:srgbClr val="000000"/>
                </a:solidFill>
                <a:latin typeface="Century Schoolbook" pitchFamily="18" charset="0"/>
              </a:rPr>
              <a:t>малоинформативна</a:t>
            </a:r>
            <a:endParaRPr lang="ru-RU" sz="1600" b="0" strike="noStrike" spc="-1" dirty="0">
              <a:latin typeface="Century Schoolbook" pitchFamily="18" charset="0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222" name="TextShape 6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792BC4FE-E49E-4DF1-961F-CACA396ED3EB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11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223" name="CustomShape 7"/>
          <p:cNvSpPr/>
          <p:nvPr/>
        </p:nvSpPr>
        <p:spPr>
          <a:xfrm>
            <a:off x="1187624" y="6165304"/>
            <a:ext cx="6552688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0000"/>
                </a:solidFill>
                <a:latin typeface="Century Schoolbook"/>
              </a:rPr>
              <a:t>Удовлетворенность пациентов навигацией –  17%</a:t>
            </a:r>
            <a:endParaRPr lang="ru-RU" sz="1800" b="1" strike="noStrike" spc="-1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25" name="Picture 5"/>
          <p:cNvPicPr/>
          <p:nvPr/>
        </p:nvPicPr>
        <p:blipFill>
          <a:blip r:embed="rId2" cstate="print"/>
          <a:stretch/>
        </p:blipFill>
        <p:spPr>
          <a:xfrm>
            <a:off x="357158" y="3429000"/>
            <a:ext cx="2160240" cy="2736304"/>
          </a:xfrm>
          <a:prstGeom prst="rect">
            <a:avLst/>
          </a:prstGeom>
          <a:ln>
            <a:noFill/>
          </a:ln>
        </p:spPr>
      </p:pic>
      <p:sp>
        <p:nvSpPr>
          <p:cNvPr id="12" name="CustomShape 7"/>
          <p:cNvSpPr/>
          <p:nvPr/>
        </p:nvSpPr>
        <p:spPr>
          <a:xfrm>
            <a:off x="899592" y="2996952"/>
            <a:ext cx="7398168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навигации </a:t>
            </a:r>
            <a:r>
              <a:rPr lang="ru-RU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«ДО»</a:t>
            </a:r>
            <a:r>
              <a:rPr lang="ru-RU" sz="1800" b="0" strike="noStrike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8673" name="Picture 1" descr="Y:\БЕРЕЖЛИВАЯ поликлиника\ФОТО\ФОТО для презентации\регистратура д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500438"/>
            <a:ext cx="3119459" cy="2339595"/>
          </a:xfrm>
          <a:prstGeom prst="rect">
            <a:avLst/>
          </a:prstGeom>
          <a:noFill/>
        </p:spPr>
      </p:pic>
      <p:pic>
        <p:nvPicPr>
          <p:cNvPr id="28674" name="Picture 2" descr="C:\Users\Пользователь\Desktop\20190316_110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429000"/>
            <a:ext cx="228600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179640" y="120600"/>
            <a:ext cx="8856720" cy="71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cap="small" spc="-1">
                <a:solidFill>
                  <a:srgbClr val="1F497D"/>
                </a:solidFill>
                <a:latin typeface="Times New Roman"/>
                <a:ea typeface="Calibri"/>
              </a:rPr>
              <a:t>2.2 Организация системы навигации в медицинской организации</a:t>
            </a:r>
            <a:endParaRPr lang="ru-RU" sz="2200" b="0" strike="noStrike" spc="-1">
              <a:latin typeface="Arial"/>
            </a:endParaRPr>
          </a:p>
        </p:txBody>
      </p:sp>
      <p:sp>
        <p:nvSpPr>
          <p:cNvPr id="228" name="CustomShape 2"/>
          <p:cNvSpPr/>
          <p:nvPr/>
        </p:nvSpPr>
        <p:spPr>
          <a:xfrm>
            <a:off x="2522880" y="686160"/>
            <a:ext cx="60300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поиск необходимой информации об объекте (кабинете, отделении, подразделении и пр.), в том числе в точке ветвления маршрута, занимает не более 30 сек.</a:t>
            </a:r>
            <a:endParaRPr lang="ru-RU" sz="1600" b="0" strike="noStrike" spc="-1" dirty="0">
              <a:latin typeface="Century Schoolbook" pitchFamily="18" charset="0"/>
            </a:endParaRPr>
          </a:p>
        </p:txBody>
      </p:sp>
      <p:graphicFrame>
        <p:nvGraphicFramePr>
          <p:cNvPr id="229" name="Table 3"/>
          <p:cNvGraphicFramePr/>
          <p:nvPr/>
        </p:nvGraphicFramePr>
        <p:xfrm>
          <a:off x="224640" y="837720"/>
          <a:ext cx="2250360" cy="298440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0" name="CustomShape 4"/>
          <p:cNvSpPr/>
          <p:nvPr/>
        </p:nvSpPr>
        <p:spPr>
          <a:xfrm>
            <a:off x="179640" y="1628640"/>
            <a:ext cx="803088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C00000"/>
                </a:solidFill>
                <a:latin typeface="Century Schoolbook"/>
              </a:rPr>
              <a:t>Проведенные мероприятия: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231" name="CustomShape 5"/>
          <p:cNvSpPr/>
          <p:nvPr/>
        </p:nvSpPr>
        <p:spPr>
          <a:xfrm>
            <a:off x="251640" y="1917000"/>
            <a:ext cx="7416360" cy="116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1426"/>
              </a:spcBef>
            </a:pPr>
            <a:r>
              <a:rPr lang="ru-RU" sz="1600" b="0" strike="noStrike" spc="58" dirty="0">
                <a:solidFill>
                  <a:srgbClr val="000000"/>
                </a:solidFill>
                <a:latin typeface="Century Schoolbook"/>
              </a:rPr>
              <a:t>Организован </a:t>
            </a:r>
            <a:r>
              <a:rPr lang="ru-RU" sz="1600" b="0" strike="noStrike" spc="52" dirty="0" err="1">
                <a:solidFill>
                  <a:srgbClr val="000000"/>
                </a:solidFill>
                <a:latin typeface="Century Schoolbook"/>
              </a:rPr>
              <a:t>айтрекинг</a:t>
            </a:r>
            <a:r>
              <a:rPr lang="ru-RU" sz="1600" b="0" strike="noStrike" spc="52" dirty="0">
                <a:solidFill>
                  <a:srgbClr val="000000"/>
                </a:solidFill>
                <a:latin typeface="Century Schoolbook"/>
              </a:rPr>
              <a:t>.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Автор инновационной методики проектирования визуальной навигации - </a:t>
            </a:r>
            <a:r>
              <a:rPr lang="ru-RU" sz="1600" b="0" strike="noStrike" spc="-1" dirty="0" err="1">
                <a:solidFill>
                  <a:srgbClr val="000000"/>
                </a:solidFill>
                <a:latin typeface="Century Schoolbook"/>
              </a:rPr>
              <a:t>Зянкин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Владимир Николаевич, руководитель агентства </a:t>
            </a:r>
            <a:r>
              <a:rPr lang="ru-RU" sz="1600" b="0" strike="noStrike" spc="-1" dirty="0" err="1">
                <a:solidFill>
                  <a:srgbClr val="000000"/>
                </a:solidFill>
                <a:latin typeface="Century Schoolbook"/>
              </a:rPr>
              <a:t>Enterplace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, член Союза дизайнеров России. </a:t>
            </a:r>
            <a:r>
              <a:rPr lang="ru-RU" sz="1600" b="0" u="sng" strike="noStrike" spc="-1" dirty="0">
                <a:solidFill>
                  <a:srgbClr val="0000FF"/>
                </a:solidFill>
                <a:uFillTx/>
                <a:latin typeface="Century Schoolbook"/>
                <a:hlinkClick r:id="rId2"/>
              </a:rPr>
              <a:t>http://enterplace.pro/eyetracking</a:t>
            </a:r>
            <a:endParaRPr lang="ru-RU" sz="1600" b="0" strike="noStrike" spc="-1" dirty="0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426"/>
              </a:spcBef>
            </a:pPr>
            <a:r>
              <a:rPr lang="ru-RU" sz="1600" b="0" strike="noStrike" spc="52" dirty="0">
                <a:solidFill>
                  <a:srgbClr val="000000"/>
                </a:solidFill>
                <a:latin typeface="Century Schoolbook"/>
              </a:rPr>
              <a:t>Перед исследованием ставились задачи: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32" name="CustomShape 6"/>
          <p:cNvSpPr/>
          <p:nvPr/>
        </p:nvSpPr>
        <p:spPr>
          <a:xfrm>
            <a:off x="179640" y="4437000"/>
            <a:ext cx="4896360" cy="20163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298440" indent="-285480" algn="just">
              <a:lnSpc>
                <a:spcPct val="100000"/>
              </a:lnSpc>
              <a:spcBef>
                <a:spcPts val="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9" dirty="0">
                <a:solidFill>
                  <a:srgbClr val="000000"/>
                </a:solidFill>
                <a:latin typeface="Century Schoolbook"/>
              </a:rPr>
              <a:t>определение </a:t>
            </a:r>
            <a:r>
              <a:rPr lang="ru-RU" sz="1600" b="0" strike="noStrike" spc="12" dirty="0">
                <a:solidFill>
                  <a:srgbClr val="000000"/>
                </a:solidFill>
                <a:latin typeface="Century Schoolbook"/>
              </a:rPr>
              <a:t>зон, </a:t>
            </a:r>
            <a:r>
              <a:rPr lang="ru-RU" sz="1600" b="0" strike="noStrike" spc="9" dirty="0">
                <a:solidFill>
                  <a:srgbClr val="000000"/>
                </a:solidFill>
                <a:latin typeface="Century Schoolbook"/>
              </a:rPr>
              <a:t>привлекающих</a:t>
            </a:r>
            <a:r>
              <a:rPr lang="ru-RU" sz="1600" b="0" strike="noStrike" spc="-111" dirty="0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внимание  </a:t>
            </a:r>
            <a:r>
              <a:rPr lang="ru-RU" sz="1600" b="0" strike="noStrike" spc="9" dirty="0">
                <a:solidFill>
                  <a:srgbClr val="000000"/>
                </a:solidFill>
                <a:latin typeface="Century Schoolbook"/>
              </a:rPr>
              <a:t>посетителей</a:t>
            </a:r>
            <a:r>
              <a:rPr lang="ru-RU" sz="1600" b="0" strike="noStrike" spc="-94" dirty="0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1600" b="0" strike="noStrike" spc="4" dirty="0">
                <a:solidFill>
                  <a:srgbClr val="000000"/>
                </a:solidFill>
                <a:latin typeface="Century Schoolbook"/>
              </a:rPr>
              <a:t>учреждения;</a:t>
            </a:r>
            <a:endParaRPr lang="ru-RU" sz="1600" b="0" strike="noStrike" spc="-1" dirty="0">
              <a:latin typeface="Arial"/>
            </a:endParaRPr>
          </a:p>
          <a:p>
            <a:pPr marL="298440" indent="-28548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9" dirty="0">
                <a:solidFill>
                  <a:srgbClr val="000000"/>
                </a:solidFill>
                <a:latin typeface="Century Schoolbook"/>
              </a:rPr>
              <a:t>определение </a:t>
            </a:r>
            <a:r>
              <a:rPr lang="ru-RU" sz="1600" b="0" strike="noStrike" spc="12" dirty="0">
                <a:solidFill>
                  <a:srgbClr val="000000"/>
                </a:solidFill>
                <a:latin typeface="Century Schoolbook"/>
              </a:rPr>
              <a:t>навигационных</a:t>
            </a:r>
            <a:r>
              <a:rPr lang="ru-RU" sz="1600" b="0" strike="noStrike" spc="-72" dirty="0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1600" b="0" strike="noStrike" spc="-4" dirty="0">
                <a:solidFill>
                  <a:srgbClr val="000000"/>
                </a:solidFill>
                <a:latin typeface="Century Schoolbook"/>
              </a:rPr>
              <a:t>элементов,  </a:t>
            </a:r>
            <a:r>
              <a:rPr lang="ru-RU" sz="1600" b="0" strike="noStrike" spc="12" dirty="0">
                <a:solidFill>
                  <a:srgbClr val="000000"/>
                </a:solidFill>
                <a:latin typeface="Century Schoolbook"/>
              </a:rPr>
              <a:t>остающихся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без </a:t>
            </a:r>
            <a:r>
              <a:rPr lang="ru-RU" sz="1600" b="0" strike="noStrike" spc="4" dirty="0">
                <a:solidFill>
                  <a:srgbClr val="000000"/>
                </a:solidFill>
                <a:latin typeface="Century Schoolbook"/>
              </a:rPr>
              <a:t>внимания </a:t>
            </a:r>
            <a:r>
              <a:rPr lang="ru-RU" sz="1600" b="0" strike="noStrike" spc="12" dirty="0">
                <a:solidFill>
                  <a:srgbClr val="000000"/>
                </a:solidFill>
                <a:latin typeface="Century Schoolbook"/>
              </a:rPr>
              <a:t>и выявление </a:t>
            </a:r>
            <a:r>
              <a:rPr lang="ru-RU" sz="1600" b="0" strike="noStrike" spc="9" dirty="0">
                <a:solidFill>
                  <a:srgbClr val="000000"/>
                </a:solidFill>
                <a:latin typeface="Century Schoolbook"/>
              </a:rPr>
              <a:t>причин;  </a:t>
            </a:r>
            <a:endParaRPr lang="ru-RU" sz="1600" b="0" strike="noStrike" spc="-1" dirty="0">
              <a:latin typeface="Arial"/>
            </a:endParaRPr>
          </a:p>
          <a:p>
            <a:pPr marL="298440" indent="-28548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9" dirty="0">
                <a:solidFill>
                  <a:srgbClr val="000000"/>
                </a:solidFill>
                <a:latin typeface="Century Schoolbook"/>
              </a:rPr>
              <a:t>определение </a:t>
            </a:r>
            <a:r>
              <a:rPr lang="ru-RU" sz="1600" b="0" strike="noStrike" spc="-4" dirty="0">
                <a:solidFill>
                  <a:srgbClr val="000000"/>
                </a:solidFill>
                <a:latin typeface="Century Schoolbook"/>
              </a:rPr>
              <a:t>зон, </a:t>
            </a:r>
            <a:r>
              <a:rPr lang="ru-RU" sz="1600" b="0" strike="noStrike" spc="12" dirty="0">
                <a:solidFill>
                  <a:srgbClr val="000000"/>
                </a:solidFill>
                <a:latin typeface="Century Schoolbook"/>
              </a:rPr>
              <a:t>которые являются  </a:t>
            </a:r>
            <a:r>
              <a:rPr lang="ru-RU" sz="1600" b="0" strike="noStrike" spc="4" dirty="0">
                <a:solidFill>
                  <a:srgbClr val="000000"/>
                </a:solidFill>
                <a:latin typeface="Century Schoolbook"/>
              </a:rPr>
              <a:t>наиболее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сложными </a:t>
            </a:r>
            <a:r>
              <a:rPr lang="ru-RU" sz="1600" b="0" strike="noStrike" spc="-4" dirty="0">
                <a:solidFill>
                  <a:srgbClr val="000000"/>
                </a:solidFill>
                <a:latin typeface="Century Schoolbook"/>
              </a:rPr>
              <a:t>для</a:t>
            </a:r>
            <a:r>
              <a:rPr lang="ru-RU" sz="1600" b="0" strike="noStrike" spc="-72" dirty="0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1600" b="0" strike="noStrike" spc="12" dirty="0">
                <a:solidFill>
                  <a:srgbClr val="000000"/>
                </a:solidFill>
                <a:latin typeface="Century Schoolbook"/>
              </a:rPr>
              <a:t>восприятия.</a:t>
            </a:r>
            <a:endParaRPr lang="ru-RU" sz="1600" b="0" strike="noStrike" spc="-1" dirty="0">
              <a:latin typeface="Arial"/>
            </a:endParaRPr>
          </a:p>
        </p:txBody>
      </p:sp>
      <p:pic>
        <p:nvPicPr>
          <p:cNvPr id="233" name="Рисунок 28"/>
          <p:cNvPicPr/>
          <p:nvPr/>
        </p:nvPicPr>
        <p:blipFill>
          <a:blip r:embed="rId3" cstate="print"/>
          <a:srcRect l="14661" t="18168" b="10399"/>
          <a:stretch/>
        </p:blipFill>
        <p:spPr>
          <a:xfrm>
            <a:off x="5694840" y="4509000"/>
            <a:ext cx="2466720" cy="2322000"/>
          </a:xfrm>
          <a:prstGeom prst="rect">
            <a:avLst/>
          </a:prstGeom>
          <a:ln>
            <a:noFill/>
          </a:ln>
        </p:spPr>
      </p:pic>
      <p:sp>
        <p:nvSpPr>
          <p:cNvPr id="234" name="TextShape 7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35" name="TextShape 8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20315B2-1300-4D18-9663-57C6EA6FD28B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12</a:t>
            </a:fld>
            <a:endParaRPr lang="ru-RU" sz="1400" b="0" strike="noStrike" spc="-1">
              <a:latin typeface="Times New Roman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397440" y="3367080"/>
            <a:ext cx="6915600" cy="987480"/>
            <a:chOff x="397440" y="3367080"/>
            <a:chExt cx="6915600" cy="987480"/>
          </a:xfrm>
        </p:grpSpPr>
        <p:sp>
          <p:nvSpPr>
            <p:cNvPr id="237" name="CustomShape 10"/>
            <p:cNvSpPr/>
            <p:nvPr/>
          </p:nvSpPr>
          <p:spPr>
            <a:xfrm>
              <a:off x="397440" y="3367080"/>
              <a:ext cx="2469600" cy="987480"/>
            </a:xfrm>
            <a:prstGeom prst="chevron">
              <a:avLst>
                <a:gd name="adj" fmla="val 50000"/>
              </a:avLst>
            </a:prstGeom>
            <a:solidFill>
              <a:schemeClr val="accent5">
                <a:hueOff val="0"/>
                <a:satOff val="0"/>
                <a:lumOff val="0"/>
                <a:alphaOff val="0"/>
              </a:schemeClr>
            </a:solidFill>
            <a:ln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round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7880" tIns="15840" rIns="15840" bIns="15840" anchor="ctr"/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</a:pPr>
              <a:r>
                <a:rPr lang="ru-RU" sz="1200" b="0" strike="noStrike" spc="-1" dirty="0" err="1">
                  <a:latin typeface="Century Schoolbook"/>
                </a:rPr>
                <a:t>Трекинг</a:t>
              </a:r>
              <a:r>
                <a:rPr lang="ru-RU" sz="1200" b="0" strike="noStrike" spc="-1" dirty="0">
                  <a:latin typeface="Century Schoolbook"/>
                </a:rPr>
                <a:t> глаз и анализ данных</a:t>
              </a:r>
              <a:endParaRPr lang="ru-RU" sz="1200" b="0" strike="noStrike" spc="-1" dirty="0">
                <a:latin typeface="Arial"/>
              </a:endParaRPr>
            </a:p>
          </p:txBody>
        </p:sp>
        <p:sp>
          <p:nvSpPr>
            <p:cNvPr id="238" name="CustomShape 11"/>
            <p:cNvSpPr/>
            <p:nvPr/>
          </p:nvSpPr>
          <p:spPr>
            <a:xfrm>
              <a:off x="2620440" y="3367080"/>
              <a:ext cx="2469600" cy="987480"/>
            </a:xfrm>
            <a:prstGeom prst="chevron">
              <a:avLst>
                <a:gd name="adj" fmla="val 50000"/>
              </a:avLst>
            </a:prstGeom>
            <a:solidFill>
              <a:schemeClr val="accent5">
                <a:hueOff val="-4966938"/>
                <a:satOff val="19906"/>
                <a:lumOff val="4314"/>
                <a:alphaOff val="0"/>
              </a:schemeClr>
            </a:solidFill>
            <a:ln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round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7880" tIns="15840" rIns="15840" bIns="15840" anchor="ctr"/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</a:pPr>
              <a:r>
                <a:rPr lang="ru-RU" sz="1200" b="0" strike="noStrike" spc="-1" dirty="0">
                  <a:latin typeface="Century Schoolbook"/>
                </a:rPr>
                <a:t>Точки принятия решений на основе анализа собранных данных</a:t>
              </a:r>
              <a:endParaRPr lang="ru-RU" sz="1200" b="0" strike="noStrike" spc="-1" dirty="0">
                <a:latin typeface="Arial"/>
              </a:endParaRPr>
            </a:p>
          </p:txBody>
        </p:sp>
        <p:sp>
          <p:nvSpPr>
            <p:cNvPr id="239" name="CustomShape 12"/>
            <p:cNvSpPr/>
            <p:nvPr/>
          </p:nvSpPr>
          <p:spPr>
            <a:xfrm>
              <a:off x="4843440" y="3367080"/>
              <a:ext cx="2469600" cy="987480"/>
            </a:xfrm>
            <a:prstGeom prst="chevron">
              <a:avLst>
                <a:gd name="adj" fmla="val 50000"/>
              </a:avLst>
            </a:prstGeom>
            <a:solidFill>
              <a:schemeClr val="accent5">
                <a:hueOff val="-9933876"/>
                <a:satOff val="39811"/>
                <a:lumOff val="8628"/>
                <a:alphaOff val="0"/>
              </a:schemeClr>
            </a:solidFill>
            <a:ln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round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47880" tIns="15840" rIns="15840" bIns="15840" anchor="ctr"/>
            <a:lstStyle/>
            <a:p>
              <a:pPr algn="ctr">
                <a:lnSpc>
                  <a:spcPct val="90000"/>
                </a:lnSpc>
                <a:spcAft>
                  <a:spcPts val="420"/>
                </a:spcAft>
              </a:pPr>
              <a:r>
                <a:rPr lang="ru-RU" sz="1200" b="0" strike="noStrike" spc="-1" dirty="0">
                  <a:latin typeface="Century Schoolbook"/>
                </a:rPr>
                <a:t>Расстановка информационных носителей по точкам принятия решений</a:t>
              </a:r>
              <a:endParaRPr lang="ru-RU" sz="1200" b="0" strike="noStrike" spc="-1" dirty="0">
                <a:latin typeface="Arial"/>
              </a:endParaRPr>
            </a:p>
          </p:txBody>
        </p:sp>
      </p:grpSp>
      <p:grpSp>
        <p:nvGrpSpPr>
          <p:cNvPr id="3" name="Group 13"/>
          <p:cNvGrpSpPr/>
          <p:nvPr/>
        </p:nvGrpSpPr>
        <p:grpSpPr>
          <a:xfrm>
            <a:off x="0" y="0"/>
            <a:ext cx="36000" cy="36000"/>
            <a:chOff x="0" y="0"/>
            <a:chExt cx="36000" cy="36000"/>
          </a:xfrm>
        </p:grpSpPr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179640" y="120600"/>
            <a:ext cx="8856720" cy="71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  <a:ea typeface="Calibri"/>
              </a:rPr>
              <a:t>2.2 Организация системы навигации в медицинской организации</a:t>
            </a:r>
            <a:endParaRPr lang="ru-RU" sz="2200" b="0" strike="noStrike" spc="-1" dirty="0">
              <a:latin typeface="Arial"/>
            </a:endParaRPr>
          </a:p>
        </p:txBody>
      </p:sp>
      <p:sp>
        <p:nvSpPr>
          <p:cNvPr id="218" name="CustomShape 2"/>
          <p:cNvSpPr/>
          <p:nvPr/>
        </p:nvSpPr>
        <p:spPr>
          <a:xfrm>
            <a:off x="2522880" y="686160"/>
            <a:ext cx="60300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поиск необходимой информации об объекте (кабинете, отделении, подразделении и пр.), в том числе в точке ветвления маршрута, занимает не более 30 сек.</a:t>
            </a:r>
            <a:endParaRPr lang="ru-RU" sz="1600" b="0" strike="noStrike" spc="-1" dirty="0">
              <a:latin typeface="Century Schoolbook" pitchFamily="18" charset="0"/>
            </a:endParaRPr>
          </a:p>
        </p:txBody>
      </p:sp>
      <p:graphicFrame>
        <p:nvGraphicFramePr>
          <p:cNvPr id="219" name="Table 3"/>
          <p:cNvGraphicFramePr/>
          <p:nvPr/>
        </p:nvGraphicFramePr>
        <p:xfrm>
          <a:off x="224640" y="837720"/>
          <a:ext cx="2250360" cy="298440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1" name="TextShape 5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22" name="TextShape 6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792BC4FE-E49E-4DF1-961F-CACA396ED3EB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13</a:t>
            </a:fld>
            <a:endParaRPr lang="ru-RU" sz="1400" b="0" strike="noStrike" spc="-1" dirty="0">
              <a:latin typeface="Times New Roman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85720" y="2357430"/>
          <a:ext cx="7996139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ustomShape 2"/>
          <p:cNvSpPr/>
          <p:nvPr/>
        </p:nvSpPr>
        <p:spPr>
          <a:xfrm>
            <a:off x="714348" y="1928802"/>
            <a:ext cx="7838532" cy="5000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00000"/>
                </a:solidFill>
                <a:latin typeface="Times New Roman"/>
              </a:rPr>
              <a:t>Поиск кабинета «до» и «после» размещения временной навигации, мин  </a:t>
            </a:r>
            <a:endParaRPr lang="ru-RU" sz="1800" b="1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184320" y="129240"/>
            <a:ext cx="8851680" cy="56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  <a:ea typeface="Calibri"/>
              </a:rPr>
              <a:t>2.2 Организация системы навигации в медицинской организации</a:t>
            </a:r>
            <a:endParaRPr lang="ru-RU" sz="2200" b="0" strike="noStrike" spc="-1" dirty="0">
              <a:latin typeface="Arial"/>
            </a:endParaRPr>
          </a:p>
        </p:txBody>
      </p:sp>
      <p:sp>
        <p:nvSpPr>
          <p:cNvPr id="242" name="CustomShape 2"/>
          <p:cNvSpPr/>
          <p:nvPr/>
        </p:nvSpPr>
        <p:spPr>
          <a:xfrm>
            <a:off x="611640" y="980728"/>
            <a:ext cx="7920800" cy="16561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Дополнительно размещена временная навигация на лестничных клетках и в коридорах;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В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ременная навигация меняется при перемещении кабинетов для разведения потоков;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Р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азрабатывается единый стиль навигации 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для МО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НСО, с учетом легкости замены при изменяющихся условиях </a:t>
            </a: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243" name="TextShape 3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44" name="TextShape 4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37DA1584-D33D-4F2F-A952-1391FB6B047B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14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245" name="CustomShape 5"/>
          <p:cNvSpPr/>
          <p:nvPr/>
        </p:nvSpPr>
        <p:spPr>
          <a:xfrm>
            <a:off x="1043608" y="620688"/>
            <a:ext cx="28861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0" strike="noStrike" spc="-1" dirty="0">
                <a:solidFill>
                  <a:srgbClr val="C00000"/>
                </a:solidFill>
                <a:latin typeface="Century Schoolbook"/>
              </a:rPr>
              <a:t>Проведенные мероприятия: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246" name="Picture 2"/>
          <p:cNvPicPr/>
          <p:nvPr/>
        </p:nvPicPr>
        <p:blipFill>
          <a:blip r:embed="rId2" cstate="print"/>
          <a:stretch/>
        </p:blipFill>
        <p:spPr>
          <a:xfrm>
            <a:off x="428596" y="3214686"/>
            <a:ext cx="2085480" cy="2780640"/>
          </a:xfrm>
          <a:prstGeom prst="rect">
            <a:avLst/>
          </a:prstGeom>
          <a:ln>
            <a:noFill/>
          </a:ln>
        </p:spPr>
      </p:pic>
      <p:pic>
        <p:nvPicPr>
          <p:cNvPr id="247" name="Picture 3"/>
          <p:cNvPicPr/>
          <p:nvPr/>
        </p:nvPicPr>
        <p:blipFill>
          <a:blip r:embed="rId3" cstate="print"/>
          <a:stretch/>
        </p:blipFill>
        <p:spPr>
          <a:xfrm>
            <a:off x="2928926" y="3214686"/>
            <a:ext cx="2160000" cy="2736304"/>
          </a:xfrm>
          <a:prstGeom prst="rect">
            <a:avLst/>
          </a:prstGeom>
          <a:ln>
            <a:noFill/>
          </a:ln>
        </p:spPr>
      </p:pic>
      <p:pic>
        <p:nvPicPr>
          <p:cNvPr id="248" name="Picture 4"/>
          <p:cNvPicPr/>
          <p:nvPr/>
        </p:nvPicPr>
        <p:blipFill>
          <a:blip r:embed="rId4" cstate="print"/>
          <a:stretch/>
        </p:blipFill>
        <p:spPr>
          <a:xfrm>
            <a:off x="5357818" y="3214686"/>
            <a:ext cx="3024336" cy="2571480"/>
          </a:xfrm>
          <a:prstGeom prst="rect">
            <a:avLst/>
          </a:prstGeom>
          <a:ln>
            <a:noFill/>
          </a:ln>
        </p:spPr>
      </p:pic>
      <p:sp>
        <p:nvSpPr>
          <p:cNvPr id="10" name="CustomShape 2"/>
          <p:cNvSpPr/>
          <p:nvPr/>
        </p:nvSpPr>
        <p:spPr>
          <a:xfrm>
            <a:off x="755576" y="2708920"/>
            <a:ext cx="4176464" cy="4320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временной навигации</a:t>
            </a:r>
          </a:p>
        </p:txBody>
      </p:sp>
      <p:sp>
        <p:nvSpPr>
          <p:cNvPr id="11" name="CustomShape 2"/>
          <p:cNvSpPr/>
          <p:nvPr/>
        </p:nvSpPr>
        <p:spPr>
          <a:xfrm>
            <a:off x="5148064" y="2708920"/>
            <a:ext cx="3456384" cy="4320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будущей навигации</a:t>
            </a:r>
          </a:p>
        </p:txBody>
      </p:sp>
      <p:sp>
        <p:nvSpPr>
          <p:cNvPr id="13" name="CustomShape 2"/>
          <p:cNvSpPr/>
          <p:nvPr/>
        </p:nvSpPr>
        <p:spPr>
          <a:xfrm>
            <a:off x="571472" y="6165304"/>
            <a:ext cx="7456912" cy="4320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Удовлетворенность пациентов временной навигацией – 47%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323640" y="192600"/>
            <a:ext cx="8352720" cy="38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</a:rPr>
              <a:t>2.3 Организация рабочих мест по системе 5С</a:t>
            </a:r>
            <a:endParaRPr lang="ru-RU" sz="2200" b="0" strike="noStrike" spc="-1" dirty="0">
              <a:latin typeface="Arial"/>
            </a:endParaRPr>
          </a:p>
        </p:txBody>
      </p:sp>
      <p:sp>
        <p:nvSpPr>
          <p:cNvPr id="250" name="CustomShape 2"/>
          <p:cNvSpPr/>
          <p:nvPr/>
        </p:nvSpPr>
        <p:spPr>
          <a:xfrm>
            <a:off x="2771640" y="620640"/>
            <a:ext cx="5814000" cy="82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реализованы 3 и более шага в организации и поддержании порядка на рабочих местах по системе 5С для всех рабочих мест.</a:t>
            </a:r>
            <a:endParaRPr lang="ru-RU" sz="1600" b="0" strike="noStrike" spc="-1" dirty="0">
              <a:latin typeface="Arial"/>
            </a:endParaRPr>
          </a:p>
        </p:txBody>
      </p:sp>
      <p:graphicFrame>
        <p:nvGraphicFramePr>
          <p:cNvPr id="251" name="Table 3"/>
          <p:cNvGraphicFramePr/>
          <p:nvPr/>
        </p:nvGraphicFramePr>
        <p:xfrm>
          <a:off x="395640" y="776880"/>
          <a:ext cx="2250360" cy="298440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2" name="CustomShape 4"/>
          <p:cNvSpPr/>
          <p:nvPr/>
        </p:nvSpPr>
        <p:spPr>
          <a:xfrm>
            <a:off x="300960" y="1628640"/>
            <a:ext cx="8496720" cy="228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</a:rPr>
              <a:t>Проведенные мероприятия: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проведен срез исходного состояния кабинетов в подразделениях;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проводится обучение персонала системе 5с; подготовлен раздаточный материал;</a:t>
            </a:r>
            <a:endParaRPr lang="ru-RU" sz="1600" b="0" strike="noStrike" spc="-1" dirty="0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разработан план по улучшению и  внедрению  системы 5С в подразделениях поликлиники,  в том числе включающий: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график внедрения системы 5С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мероприятия по контролю внедрения системы 5С 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перекрестный контроль между подразделениями</a:t>
            </a: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253" name="TextShape 5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EBDA0B52-9204-43A0-88D6-6BF47FD0FFF8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15</a:t>
            </a:fld>
            <a:endParaRPr lang="ru-RU" sz="1400" b="0" strike="noStrike" spc="-1">
              <a:latin typeface="Times New Roman"/>
            </a:endParaRPr>
          </a:p>
        </p:txBody>
      </p:sp>
      <p:pic>
        <p:nvPicPr>
          <p:cNvPr id="254" name="Picture 2"/>
          <p:cNvPicPr/>
          <p:nvPr/>
        </p:nvPicPr>
        <p:blipFill>
          <a:blip r:embed="rId2" cstate="print"/>
          <a:stretch/>
        </p:blipFill>
        <p:spPr>
          <a:xfrm>
            <a:off x="5364000" y="3789000"/>
            <a:ext cx="2771280" cy="2513520"/>
          </a:xfrm>
          <a:prstGeom prst="rect">
            <a:avLst/>
          </a:prstGeom>
          <a:ln>
            <a:noFill/>
          </a:ln>
        </p:spPr>
      </p:pic>
      <p:pic>
        <p:nvPicPr>
          <p:cNvPr id="256" name="Picture 5"/>
          <p:cNvPicPr/>
          <p:nvPr/>
        </p:nvPicPr>
        <p:blipFill>
          <a:blip r:embed="rId3" cstate="print"/>
          <a:stretch/>
        </p:blipFill>
        <p:spPr>
          <a:xfrm>
            <a:off x="2714612" y="4500570"/>
            <a:ext cx="2448000" cy="2132640"/>
          </a:xfrm>
          <a:prstGeom prst="rect">
            <a:avLst/>
          </a:prstGeom>
          <a:ln>
            <a:noFill/>
          </a:ln>
        </p:spPr>
      </p:pic>
      <p:pic>
        <p:nvPicPr>
          <p:cNvPr id="4098" name="Picture 2" descr="C:\Users\Пользователь\Desktop\IMG-20190313-WA0016.jpg"/>
          <p:cNvPicPr>
            <a:picLocks noChangeAspect="1" noChangeArrowheads="1"/>
          </p:cNvPicPr>
          <p:nvPr/>
        </p:nvPicPr>
        <p:blipFill>
          <a:blip r:embed="rId4" cstate="print"/>
          <a:srcRect l="12121"/>
          <a:stretch>
            <a:fillRect/>
          </a:stretch>
        </p:blipFill>
        <p:spPr bwMode="auto">
          <a:xfrm>
            <a:off x="428596" y="3929066"/>
            <a:ext cx="207170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323640" y="715680"/>
            <a:ext cx="8280720" cy="1307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FF0000"/>
                </a:solidFill>
                <a:latin typeface="Century Schoolbook"/>
              </a:rPr>
              <a:t>Исходное состояние: 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lang="ru-RU" sz="1600" b="0" strike="noStrike" spc="-1" dirty="0">
                <a:latin typeface="Century Schoolbook"/>
              </a:rPr>
              <a:t>в поликлиническом отделении 35 кабинетов, </a:t>
            </a:r>
            <a:r>
              <a:rPr lang="ru-RU" sz="1600" spc="-1" dirty="0" smtClean="0">
                <a:latin typeface="Century Schoolbook"/>
              </a:rPr>
              <a:t>ведущих </a:t>
            </a:r>
            <a:r>
              <a:rPr lang="ru-RU" sz="1600" b="0" strike="noStrike" spc="-1" dirty="0" smtClean="0">
                <a:latin typeface="Century Schoolbook"/>
              </a:rPr>
              <a:t>врачебный </a:t>
            </a:r>
            <a:r>
              <a:rPr lang="ru-RU" sz="1600" b="0" strike="noStrike" spc="-1" dirty="0">
                <a:latin typeface="Century Schoolbook"/>
              </a:rPr>
              <a:t>прием;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lang="ru-RU" sz="1600" spc="-1" dirty="0">
                <a:latin typeface="Century Schoolbook"/>
              </a:rPr>
              <a:t>80</a:t>
            </a:r>
            <a:r>
              <a:rPr lang="ru-RU" sz="1600" b="0" strike="noStrike" spc="-1" dirty="0">
                <a:latin typeface="Century Schoolbook"/>
              </a:rPr>
              <a:t>% (28) кабинетов соответствуют 3 С.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58" name="CustomShape 2"/>
          <p:cNvSpPr/>
          <p:nvPr/>
        </p:nvSpPr>
        <p:spPr>
          <a:xfrm>
            <a:off x="323640" y="192600"/>
            <a:ext cx="8352720" cy="38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</a:rPr>
              <a:t>2.3 Организация рабочих мест по системе 5С</a:t>
            </a:r>
            <a:endParaRPr lang="ru-RU" sz="2200" b="0" strike="noStrike" spc="-1" dirty="0">
              <a:latin typeface="Arial"/>
            </a:endParaRPr>
          </a:p>
        </p:txBody>
      </p:sp>
      <p:graphicFrame>
        <p:nvGraphicFramePr>
          <p:cNvPr id="259" name="Table 3"/>
          <p:cNvGraphicFramePr/>
          <p:nvPr/>
        </p:nvGraphicFramePr>
        <p:xfrm>
          <a:off x="251520" y="1844824"/>
          <a:ext cx="7848360" cy="1311000"/>
        </p:xfrm>
        <a:graphic>
          <a:graphicData uri="http://schemas.openxmlformats.org/drawingml/2006/table">
            <a:tbl>
              <a:tblPr/>
              <a:tblGrid>
                <a:gridCol w="17197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65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197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8714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5617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44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Общее количество сотрудников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Обучено по 5 С собственными силами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0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Обучено на Фабрике процессов  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0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Обучено всего 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0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Доля обученных 5С 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0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в %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6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308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247</a:t>
                      </a:r>
                      <a:endParaRPr lang="ru-R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61</a:t>
                      </a:r>
                      <a:endParaRPr lang="ru-R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308</a:t>
                      </a:r>
                      <a:endParaRPr lang="ru-R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100%</a:t>
                      </a:r>
                      <a:endParaRPr lang="ru-R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0" name="TextShape 4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61" name="TextShape 5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119DFB7F-66AB-40AF-8912-880EB86AEBD8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16</a:t>
            </a:fld>
            <a:endParaRPr lang="ru-RU" sz="1400" b="0" strike="noStrike" spc="-1">
              <a:latin typeface="Times New Roman"/>
            </a:endParaRPr>
          </a:p>
        </p:txBody>
      </p:sp>
      <p:pic>
        <p:nvPicPr>
          <p:cNvPr id="263" name="Picture 4"/>
          <p:cNvPicPr/>
          <p:nvPr/>
        </p:nvPicPr>
        <p:blipFill>
          <a:blip r:embed="rId2" cstate="print"/>
          <a:stretch/>
        </p:blipFill>
        <p:spPr>
          <a:xfrm>
            <a:off x="5364088" y="3429000"/>
            <a:ext cx="2808000" cy="2492640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/>
          <a:srcRect t="19411"/>
          <a:stretch/>
        </p:blipFill>
        <p:spPr>
          <a:xfrm>
            <a:off x="611560" y="3645024"/>
            <a:ext cx="4478553" cy="26300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313920" y="133560"/>
            <a:ext cx="8350920" cy="702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2.4 Организация системы информирования в медицинской организации</a:t>
            </a:r>
            <a:endParaRPr lang="ru-RU" sz="22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" name="CustomShape 2"/>
          <p:cNvSpPr/>
          <p:nvPr/>
        </p:nvSpPr>
        <p:spPr>
          <a:xfrm>
            <a:off x="251520" y="836712"/>
            <a:ext cx="8413320" cy="15121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Calibri"/>
              </a:rPr>
              <a:t>                                              каждый составной элемент системы информирования посетителей медицинской организации расположен в месте приложения информации, обновляется по мере ее изменения, доступен для чтения, в т. ч. с использованием государственных языков республик, находящихся в составе Российской Федерации, других языков народов Российской Федерации, идентичных по содержанию и техническому оформлению государственному языку.</a:t>
            </a:r>
            <a:endParaRPr lang="ru-RU" sz="1600" b="0" strike="noStrike" spc="-1" dirty="0">
              <a:latin typeface="Century Schoolbook" pitchFamily="18" charset="0"/>
            </a:endParaRPr>
          </a:p>
        </p:txBody>
      </p:sp>
      <p:graphicFrame>
        <p:nvGraphicFramePr>
          <p:cNvPr id="266" name="Table 3"/>
          <p:cNvGraphicFramePr/>
          <p:nvPr/>
        </p:nvGraphicFramePr>
        <p:xfrm>
          <a:off x="312480" y="836640"/>
          <a:ext cx="2250360" cy="298440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7" name="CustomShape 4"/>
          <p:cNvSpPr/>
          <p:nvPr/>
        </p:nvSpPr>
        <p:spPr>
          <a:xfrm>
            <a:off x="251520" y="2500306"/>
            <a:ext cx="8449920" cy="8566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smtClean="0">
                <a:solidFill>
                  <a:srgbClr val="C00000"/>
                </a:solidFill>
                <a:latin typeface="Century Schoolbook" pitchFamily="18" charset="0"/>
              </a:rPr>
              <a:t>Проведенные мероприятия:</a:t>
            </a:r>
            <a:endParaRPr lang="ru-RU" sz="1600" b="0" strike="noStrike" spc="-1" smtClean="0">
              <a:latin typeface="Century Schoolbook" pitchFamily="18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smtClean="0">
                <a:solidFill>
                  <a:srgbClr val="000000"/>
                </a:solidFill>
                <a:latin typeface="Century Schoolbook" pitchFamily="18" charset="0"/>
              </a:rPr>
              <a:t>проведен срез исходного состояния информационных носителей в поликлинике в соответствие с контрольным листом оценки системы;</a:t>
            </a:r>
            <a:endParaRPr lang="ru-RU" sz="1600" b="0" strike="noStrike" spc="-1" smtClean="0">
              <a:latin typeface="Century Schoolbook" pitchFamily="18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smtClean="0">
                <a:solidFill>
                  <a:srgbClr val="000000"/>
                </a:solidFill>
                <a:latin typeface="Century Schoolbook" pitchFamily="18" charset="0"/>
              </a:rPr>
              <a:t>проведена оценка мест размещения информации;</a:t>
            </a:r>
            <a:endParaRPr lang="ru-RU" sz="1600" b="0" strike="noStrike" spc="-1" smtClean="0">
              <a:latin typeface="Century Schoolbook" pitchFamily="18" charset="0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268" name="CustomShape 5"/>
          <p:cNvSpPr/>
          <p:nvPr/>
        </p:nvSpPr>
        <p:spPr>
          <a:xfrm>
            <a:off x="2987824" y="3429000"/>
            <a:ext cx="5513216" cy="180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 smtClean="0">
                <a:solidFill>
                  <a:srgbClr val="C00000"/>
                </a:solidFill>
                <a:latin typeface="Constantia"/>
              </a:rPr>
              <a:t>Исходное состояние: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  <a:tabLst>
                <a:tab pos="576263" algn="l"/>
              </a:tabLst>
            </a:pPr>
            <a:r>
              <a:rPr lang="ru-RU" sz="1600" spc="-1" dirty="0" smtClean="0">
                <a:latin typeface="Constantia"/>
              </a:rPr>
              <a:t> </a:t>
            </a:r>
            <a:r>
              <a:rPr lang="ru-RU" sz="1600" spc="-1" dirty="0">
                <a:latin typeface="Times New Roman" pitchFamily="18" charset="0"/>
                <a:cs typeface="Times New Roman" pitchFamily="18" charset="0"/>
              </a:rPr>
              <a:t>72%</a:t>
            </a:r>
            <a:r>
              <a:rPr lang="ru-RU" sz="1600" spc="-1" dirty="0">
                <a:latin typeface="Constantia"/>
              </a:rPr>
              <a:t> обязательной информации представлено в поликлинике</a:t>
            </a: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576263" algn="l"/>
              </a:tabLst>
            </a:pPr>
            <a:r>
              <a:rPr lang="ru-RU" sz="1600" b="0" strike="noStrike" spc="-1" dirty="0">
                <a:latin typeface="Century Schoolbook"/>
              </a:rPr>
              <a:t>отсутствие системности размещения  информационных материалов;</a:t>
            </a: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576263" algn="l"/>
              </a:tabLst>
            </a:pPr>
            <a:r>
              <a:rPr lang="ru-RU" sz="1600" b="0" strike="noStrike" spc="-1" dirty="0">
                <a:latin typeface="Century Schoolbook"/>
              </a:rPr>
              <a:t>отсутствие наглядной и доступной для понимания информации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69" name="TextShape 6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CD4F84B9-AAB7-4686-B6A2-8179AA40D1A6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17</a:t>
            </a:fld>
            <a:endParaRPr lang="ru-RU" sz="1400" b="0" strike="noStrike" spc="-1">
              <a:latin typeface="Times New Roman"/>
            </a:endParaRPr>
          </a:p>
        </p:txBody>
      </p:sp>
      <p:pic>
        <p:nvPicPr>
          <p:cNvPr id="271" name="Picture 2"/>
          <p:cNvPicPr/>
          <p:nvPr/>
        </p:nvPicPr>
        <p:blipFill>
          <a:blip r:embed="rId3" cstate="print"/>
          <a:srcRect l="13832" r="21060" b="10582"/>
          <a:stretch/>
        </p:blipFill>
        <p:spPr>
          <a:xfrm>
            <a:off x="642910" y="5000636"/>
            <a:ext cx="1928826" cy="1701972"/>
          </a:xfrm>
          <a:prstGeom prst="rect">
            <a:avLst/>
          </a:prstGeom>
          <a:ln>
            <a:noFill/>
          </a:ln>
        </p:spPr>
      </p:pic>
      <p:pic>
        <p:nvPicPr>
          <p:cNvPr id="10" name="Picture 6"/>
          <p:cNvPicPr/>
          <p:nvPr/>
        </p:nvPicPr>
        <p:blipFill>
          <a:blip r:embed="rId4" cstate="print"/>
          <a:srcRect l="6416"/>
          <a:stretch/>
        </p:blipFill>
        <p:spPr>
          <a:xfrm>
            <a:off x="928662" y="3500438"/>
            <a:ext cx="1482528" cy="1440160"/>
          </a:xfrm>
          <a:prstGeom prst="rect">
            <a:avLst/>
          </a:prstGeom>
          <a:ln>
            <a:noFill/>
          </a:ln>
        </p:spPr>
      </p:pic>
      <p:sp>
        <p:nvSpPr>
          <p:cNvPr id="11" name="CustomShape 4"/>
          <p:cNvSpPr/>
          <p:nvPr/>
        </p:nvSpPr>
        <p:spPr>
          <a:xfrm>
            <a:off x="395536" y="5849888"/>
            <a:ext cx="8449920" cy="1008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;</a:t>
            </a: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43808" y="6093296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pc="-1" dirty="0">
                <a:solidFill>
                  <a:srgbClr val="FF0000"/>
                </a:solidFill>
                <a:latin typeface="Century Schoolbook"/>
              </a:rPr>
              <a:t>Р</a:t>
            </a:r>
            <a:r>
              <a:rPr lang="ru-RU" b="0" strike="noStrike" spc="-1" dirty="0">
                <a:solidFill>
                  <a:srgbClr val="FF0000"/>
                </a:solidFill>
                <a:latin typeface="Century Schoolbook"/>
              </a:rPr>
              <a:t>азрабатывается единый стиль  информационных стендов </a:t>
            </a:r>
            <a:r>
              <a:rPr lang="ru-RU" spc="-1" dirty="0">
                <a:solidFill>
                  <a:srgbClr val="FF0000"/>
                </a:solidFill>
                <a:latin typeface="Century Schoolbook"/>
              </a:rPr>
              <a:t>для МО</a:t>
            </a:r>
            <a:r>
              <a:rPr lang="ru-RU" b="0" strike="noStrike" spc="-1" dirty="0">
                <a:solidFill>
                  <a:srgbClr val="FF0000"/>
                </a:solidFill>
                <a:latin typeface="Century Schoolbook"/>
              </a:rPr>
              <a:t> НСО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CustomShape 5"/>
          <p:cNvSpPr/>
          <p:nvPr/>
        </p:nvSpPr>
        <p:spPr>
          <a:xfrm>
            <a:off x="3071802" y="5229200"/>
            <a:ext cx="4956582" cy="8640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FF0000"/>
                </a:solidFill>
                <a:latin typeface="Constantia"/>
              </a:rPr>
              <a:t>Текущее состояние: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600" spc="-1" dirty="0">
                <a:latin typeface="Constantia"/>
              </a:rPr>
              <a:t> </a:t>
            </a:r>
            <a:r>
              <a:rPr lang="ru-RU" sz="1600" spc="-1" dirty="0" smtClean="0">
                <a:latin typeface="Times New Roman" pitchFamily="18" charset="0"/>
                <a:cs typeface="Times New Roman" pitchFamily="18" charset="0"/>
              </a:rPr>
              <a:t>100 %</a:t>
            </a:r>
            <a:r>
              <a:rPr lang="ru-RU" sz="1600" spc="-1" dirty="0" smtClean="0">
                <a:latin typeface="Constantia"/>
              </a:rPr>
              <a:t> </a:t>
            </a:r>
            <a:r>
              <a:rPr lang="ru-RU" sz="1600" spc="-1" dirty="0">
                <a:latin typeface="Constantia"/>
              </a:rPr>
              <a:t>обязательной информации представлено в поликлинике</a:t>
            </a:r>
            <a:endParaRPr lang="ru-RU" sz="16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extShape 1"/>
          <p:cNvSpPr txBox="1"/>
          <p:nvPr/>
        </p:nvSpPr>
        <p:spPr>
          <a:xfrm>
            <a:off x="179640" y="140040"/>
            <a:ext cx="8486640" cy="93150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</a:rPr>
              <a:t>3.1. Процесс снабжения медикаментами, изделиями медицинского назначения и прочими материалами от склада поставщика до медицинской организации</a:t>
            </a:r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73" name="TextShape 2"/>
          <p:cNvSpPr txBox="1"/>
          <p:nvPr/>
        </p:nvSpPr>
        <p:spPr>
          <a:xfrm>
            <a:off x="325440" y="1714488"/>
            <a:ext cx="8104212" cy="321471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2600" spc="-1" dirty="0">
                <a:solidFill>
                  <a:srgbClr val="FF0000"/>
                </a:solidFill>
                <a:latin typeface="Century Schoolbook"/>
              </a:rPr>
              <a:t>Исходное состояние: </a:t>
            </a:r>
            <a:endParaRPr lang="ru-RU" sz="2600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2600" spc="-1" dirty="0">
                <a:solidFill>
                  <a:srgbClr val="000000"/>
                </a:solidFill>
                <a:latin typeface="Century Schoolbook"/>
              </a:rPr>
              <a:t>  - Выявлены позиции, остаток по которым превышает квартальную потребность в 3-4 раза 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2600" b="0" strike="noStrike" spc="-1" dirty="0">
                <a:solidFill>
                  <a:srgbClr val="FF0000"/>
                </a:solidFill>
                <a:latin typeface="Century Schoolbook"/>
              </a:rPr>
              <a:t>Проведенные мероприятия: </a:t>
            </a:r>
            <a:endParaRPr lang="ru-RU" sz="2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entury Schoolbook"/>
              </a:rPr>
              <a:t>   - инвентаризация склада провизора, старшей медицинской сестры ПО № 3</a:t>
            </a: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entury Schoolbook"/>
              </a:rPr>
              <a:t>   - анализ договоров с поставщиками медикаментов</a:t>
            </a:r>
          </a:p>
          <a:p>
            <a:pPr>
              <a:lnSpc>
                <a:spcPct val="100000"/>
              </a:lnSpc>
            </a:pPr>
            <a:r>
              <a:rPr lang="ru-RU" sz="2600" b="0" strike="noStrike" spc="-1" dirty="0">
                <a:solidFill>
                  <a:srgbClr val="000000"/>
                </a:solidFill>
                <a:latin typeface="Century Schoolbook"/>
              </a:rPr>
              <a:t>   - расчет квартальной потребности </a:t>
            </a:r>
          </a:p>
          <a:p>
            <a:pPr marL="274320" indent="-273960">
              <a:lnSpc>
                <a:spcPct val="110000"/>
              </a:lnSpc>
              <a:buClr>
                <a:srgbClr val="000000"/>
              </a:buClr>
              <a:buSzPct val="70000"/>
            </a:pPr>
            <a:r>
              <a:rPr lang="ru-RU" sz="2600" b="0" strike="noStrike" spc="-1" dirty="0">
                <a:solidFill>
                  <a:srgbClr val="000000"/>
                </a:solidFill>
                <a:latin typeface="Century Schoolbook"/>
              </a:rPr>
              <a:t>   </a:t>
            </a:r>
            <a:r>
              <a:rPr lang="ru-RU" sz="2600" b="0" strike="noStrike" spc="-1" dirty="0" smtClean="0">
                <a:solidFill>
                  <a:srgbClr val="000000"/>
                </a:solidFill>
                <a:latin typeface="Century Schoolbook"/>
              </a:rPr>
              <a:t>- </a:t>
            </a:r>
            <a:r>
              <a:rPr lang="ru-RU" sz="2600" spc="-1" dirty="0" smtClean="0">
                <a:solidFill>
                  <a:srgbClr val="000000"/>
                </a:solidFill>
                <a:latin typeface="Century Schoolbook"/>
              </a:rPr>
              <a:t>установлен </a:t>
            </a:r>
            <a:r>
              <a:rPr lang="ru-RU" sz="2600" spc="-1" dirty="0">
                <a:solidFill>
                  <a:srgbClr val="000000"/>
                </a:solidFill>
                <a:latin typeface="Century Schoolbook"/>
              </a:rPr>
              <a:t>модуль «Аптека-склад»</a:t>
            </a:r>
          </a:p>
          <a:p>
            <a:pPr marL="274320" indent="-273960">
              <a:lnSpc>
                <a:spcPct val="110000"/>
              </a:lnSpc>
              <a:buClr>
                <a:srgbClr val="000000"/>
              </a:buClr>
              <a:buSzPct val="70000"/>
            </a:pPr>
            <a:r>
              <a:rPr lang="ru-RU" sz="2600" spc="-1" dirty="0">
                <a:solidFill>
                  <a:srgbClr val="000000"/>
                </a:solidFill>
                <a:latin typeface="Century Schoolbook"/>
              </a:rPr>
              <a:t>   </a:t>
            </a:r>
            <a:r>
              <a:rPr lang="ru-RU" sz="2600" spc="-1" dirty="0" smtClean="0">
                <a:solidFill>
                  <a:srgbClr val="000000"/>
                </a:solidFill>
                <a:latin typeface="Century Schoolbook"/>
              </a:rPr>
              <a:t>- сотрудники </a:t>
            </a:r>
            <a:r>
              <a:rPr lang="ru-RU" sz="2600" spc="-1" dirty="0">
                <a:solidFill>
                  <a:srgbClr val="000000"/>
                </a:solidFill>
                <a:latin typeface="Century Schoolbook"/>
              </a:rPr>
              <a:t>обучены в модуле «Аптека-склад»</a:t>
            </a:r>
          </a:p>
          <a:p>
            <a:pPr marL="274320" indent="-273960">
              <a:lnSpc>
                <a:spcPct val="110000"/>
              </a:lnSpc>
              <a:buClr>
                <a:srgbClr val="000000"/>
              </a:buClr>
              <a:buSzPct val="70000"/>
            </a:pPr>
            <a:r>
              <a:rPr lang="ru-RU" sz="2600" spc="-1" dirty="0">
                <a:solidFill>
                  <a:srgbClr val="000000"/>
                </a:solidFill>
                <a:latin typeface="Century Schoolbook" pitchFamily="18" charset="0"/>
              </a:rPr>
              <a:t>    </a:t>
            </a:r>
            <a:r>
              <a:rPr lang="ru-RU" sz="2600" spc="-1" dirty="0" smtClean="0">
                <a:solidFill>
                  <a:srgbClr val="000000"/>
                </a:solidFill>
                <a:latin typeface="Century Schoolbook" pitchFamily="18" charset="0"/>
              </a:rPr>
              <a:t>- в </a:t>
            </a:r>
            <a:r>
              <a:rPr lang="ru-RU" sz="2600" spc="-1" dirty="0">
                <a:solidFill>
                  <a:srgbClr val="000000"/>
                </a:solidFill>
                <a:latin typeface="Century Schoolbook" pitchFamily="18" charset="0"/>
              </a:rPr>
              <a:t>договоре прописывается условия поставки по кварталам</a:t>
            </a:r>
          </a:p>
          <a:p>
            <a:pPr marL="274320" indent="-273960">
              <a:lnSpc>
                <a:spcPct val="110000"/>
              </a:lnSpc>
              <a:buClr>
                <a:srgbClr val="000000"/>
              </a:buClr>
              <a:buSzPct val="70000"/>
            </a:pPr>
            <a:r>
              <a:rPr lang="ru-RU" sz="2300" spc="-1" dirty="0">
                <a:solidFill>
                  <a:srgbClr val="FF0000"/>
                </a:solidFill>
                <a:latin typeface="Century Schoolbook" pitchFamily="18" charset="0"/>
              </a:rPr>
              <a:t>Текущее состояние:</a:t>
            </a:r>
          </a:p>
          <a:p>
            <a:pPr marL="274320" indent="-273960">
              <a:lnSpc>
                <a:spcPct val="110000"/>
              </a:lnSpc>
              <a:buClr>
                <a:srgbClr val="000000"/>
              </a:buClr>
              <a:buSzPct val="70000"/>
            </a:pPr>
            <a:r>
              <a:rPr lang="ru-RU" sz="2600" spc="-1" dirty="0">
                <a:latin typeface="Century Schoolbook" pitchFamily="18" charset="0"/>
              </a:rPr>
              <a:t>     - </a:t>
            </a:r>
            <a:r>
              <a:rPr lang="ru-RU" sz="2600" spc="-1" dirty="0">
                <a:solidFill>
                  <a:srgbClr val="000000"/>
                </a:solidFill>
                <a:latin typeface="Century Schoolbook" pitchFamily="18" charset="0"/>
              </a:rPr>
              <a:t>уровень запасов на складе сократился,  превышает четверть объема годовой закупки  по двум позициям в 2,5 -1,5 раза</a:t>
            </a:r>
            <a:endParaRPr lang="ru-RU" sz="2600" b="0" strike="noStrike" spc="-1" dirty="0">
              <a:latin typeface="Century Schoolbook" pitchFamily="18" charset="0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   </a:t>
            </a:r>
          </a:p>
        </p:txBody>
      </p:sp>
      <p:pic>
        <p:nvPicPr>
          <p:cNvPr id="275" name="Picture 2"/>
          <p:cNvPicPr/>
          <p:nvPr/>
        </p:nvPicPr>
        <p:blipFill>
          <a:blip r:embed="rId2" cstate="print"/>
          <a:stretch/>
        </p:blipFill>
        <p:spPr>
          <a:xfrm>
            <a:off x="357158" y="1142984"/>
            <a:ext cx="2255400" cy="353520"/>
          </a:xfrm>
          <a:prstGeom prst="rect">
            <a:avLst/>
          </a:prstGeom>
          <a:ln>
            <a:noFill/>
          </a:ln>
        </p:spPr>
      </p:pic>
      <p:sp>
        <p:nvSpPr>
          <p:cNvPr id="276" name="TextShape 3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5A4DBE82-984A-40D9-96CC-118804FDE7A2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18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277" name="CustomShape 4"/>
          <p:cNvSpPr/>
          <p:nvPr/>
        </p:nvSpPr>
        <p:spPr>
          <a:xfrm>
            <a:off x="2643174" y="1071546"/>
            <a:ext cx="5869800" cy="88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: уровень запасов на складе медицинской организации не превышает четверти объема годовой закупки </a:t>
            </a:r>
            <a:endParaRPr lang="ru-RU" sz="1600" b="0" strike="noStrike" spc="-1" dirty="0">
              <a:latin typeface="Century Schoolbook" pitchFamily="18" charset="0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11" name="CustomShape 4"/>
          <p:cNvSpPr/>
          <p:nvPr/>
        </p:nvSpPr>
        <p:spPr>
          <a:xfrm>
            <a:off x="1428728" y="4572008"/>
            <a:ext cx="5869800" cy="2857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latin typeface="Times New Roman" pitchFamily="18" charset="0"/>
                <a:cs typeface="Times New Roman" pitchFamily="18" charset="0"/>
              </a:rPr>
              <a:t>Запас медицинских изделий на складе, в месяцах</a:t>
            </a: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500034" y="4786322"/>
          <a:ext cx="7500990" cy="2071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182160" y="285728"/>
            <a:ext cx="8556120" cy="100013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just">
              <a:lnSpc>
                <a:spcPct val="100000"/>
              </a:lnSpc>
            </a:pPr>
            <a:r>
              <a:rPr lang="ru-RU" sz="2100" b="0" strike="noStrike" cap="small" spc="-1" dirty="0">
                <a:solidFill>
                  <a:srgbClr val="1F497D"/>
                </a:solidFill>
                <a:latin typeface="Times New Roman"/>
              </a:rPr>
              <a:t>3.2 Процесс снабжения медикаментами, изделиями медицинского назначения и прочими материалами и их расходования в медицинской организации осуществляется по принципу «точно вовремя»</a:t>
            </a:r>
            <a:endParaRPr lang="ru-RU" sz="21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182160" y="2571744"/>
            <a:ext cx="6532980" cy="38576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601"/>
              </a:spcBef>
            </a:pPr>
            <a:r>
              <a:rPr lang="ru-RU" sz="1600" spc="-1" dirty="0">
                <a:solidFill>
                  <a:srgbClr val="FF0000"/>
                </a:solidFill>
                <a:latin typeface="Century Schoolbook"/>
              </a:rPr>
              <a:t>Исходное состояние: </a:t>
            </a:r>
            <a:endParaRPr lang="ru-RU" sz="1600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Остатки в кабинетах и подразделениях превышают недельную потребность (от 2 недель до 2 месяцев)</a:t>
            </a:r>
          </a:p>
          <a:p>
            <a:pPr>
              <a:lnSpc>
                <a:spcPct val="11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FF0000"/>
                </a:solidFill>
                <a:latin typeface="Century Schoolbook"/>
              </a:rPr>
              <a:t>Проведенные мероприятия: </a:t>
            </a: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/>
              </a:rPr>
              <a:t>Расчет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недельной потребности </a:t>
            </a:r>
          </a:p>
          <a:p>
            <a:pPr marL="274320" indent="-27396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/>
              </a:rPr>
              <a:t>Разработан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алгоритм подачи заявки и выдачи медикаментов </a:t>
            </a:r>
          </a:p>
          <a:p>
            <a:pPr marL="274320" indent="-273960">
              <a:lnSpc>
                <a:spcPct val="110000"/>
              </a:lnSpc>
              <a:spcBef>
                <a:spcPts val="601"/>
              </a:spcBef>
            </a:pPr>
            <a:r>
              <a:rPr lang="ru-RU" sz="1600" b="0" strike="noStrike" spc="-1" dirty="0" smtClean="0">
                <a:solidFill>
                  <a:srgbClr val="FF0000"/>
                </a:solidFill>
                <a:latin typeface="Century Schoolbook"/>
              </a:rPr>
              <a:t>Текущее </a:t>
            </a:r>
            <a:r>
              <a:rPr lang="ru-RU" sz="1600" b="0" strike="noStrike" spc="-1" dirty="0">
                <a:solidFill>
                  <a:srgbClr val="FF0000"/>
                </a:solidFill>
                <a:latin typeface="Century Schoolbook"/>
              </a:rPr>
              <a:t>состояние:</a:t>
            </a: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Сокращено количество МОЛ с 10 до 4</a:t>
            </a:r>
          </a:p>
          <a:p>
            <a:pPr marL="274320" indent="-27396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 pitchFamily="18" charset="0"/>
              </a:rPr>
              <a:t>Остатки в кабинетах не превышает </a:t>
            </a:r>
            <a:endParaRPr lang="ru-RU" sz="1600" spc="-1" dirty="0" smtClean="0">
              <a:solidFill>
                <a:srgbClr val="000000"/>
              </a:solidFill>
              <a:latin typeface="Century Schoolbook" pitchFamily="18" charset="0"/>
            </a:endParaRPr>
          </a:p>
          <a:p>
            <a:pPr marL="274320" indent="-27396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r>
              <a:rPr lang="ru-RU" sz="1600" spc="-1" dirty="0" smtClean="0">
                <a:solidFill>
                  <a:srgbClr val="000000"/>
                </a:solidFill>
                <a:latin typeface="Century Schoolbook" pitchFamily="18" charset="0"/>
              </a:rPr>
              <a:t>недельную </a:t>
            </a:r>
            <a:r>
              <a:rPr lang="ru-RU" sz="1600" spc="-1" dirty="0">
                <a:solidFill>
                  <a:srgbClr val="000000"/>
                </a:solidFill>
                <a:latin typeface="Century Schoolbook" pitchFamily="18" charset="0"/>
              </a:rPr>
              <a:t>норму  (процедурные, </a:t>
            </a:r>
            <a:endParaRPr lang="ru-RU" sz="1600" spc="-1" dirty="0" smtClean="0">
              <a:solidFill>
                <a:srgbClr val="000000"/>
              </a:solidFill>
              <a:latin typeface="Century Schoolbook" pitchFamily="18" charset="0"/>
            </a:endParaRPr>
          </a:p>
          <a:p>
            <a:pPr marL="274320" indent="-27396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r>
              <a:rPr lang="ru-RU" sz="1600" spc="-1" dirty="0" smtClean="0">
                <a:solidFill>
                  <a:srgbClr val="000000"/>
                </a:solidFill>
                <a:latin typeface="Century Schoolbook" pitchFamily="18" charset="0"/>
              </a:rPr>
              <a:t>перевязочные</a:t>
            </a:r>
            <a:r>
              <a:rPr lang="ru-RU" sz="1600" spc="-1" dirty="0">
                <a:solidFill>
                  <a:srgbClr val="000000"/>
                </a:solidFill>
                <a:latin typeface="Century Schoolbook" pitchFamily="18" charset="0"/>
              </a:rPr>
              <a:t>, </a:t>
            </a:r>
            <a:endParaRPr lang="ru-RU" sz="1600" spc="-1" dirty="0" smtClean="0">
              <a:solidFill>
                <a:srgbClr val="000000"/>
              </a:solidFill>
              <a:latin typeface="Century Schoolbook" pitchFamily="18" charset="0"/>
            </a:endParaRPr>
          </a:p>
          <a:p>
            <a:pPr marL="274320" indent="-273960">
              <a:lnSpc>
                <a:spcPct val="11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r>
              <a:rPr lang="ru-RU" sz="1600" spc="-1" dirty="0" smtClean="0">
                <a:solidFill>
                  <a:srgbClr val="000000"/>
                </a:solidFill>
                <a:latin typeface="Century Schoolbook" pitchFamily="18" charset="0"/>
              </a:rPr>
              <a:t>педиатров </a:t>
            </a:r>
            <a:r>
              <a:rPr lang="ru-RU" sz="1600" spc="-1" dirty="0">
                <a:solidFill>
                  <a:srgbClr val="000000"/>
                </a:solidFill>
                <a:latin typeface="Century Schoolbook" pitchFamily="18" charset="0"/>
              </a:rPr>
              <a:t>и терапевтов)</a:t>
            </a:r>
            <a:endParaRPr lang="ru-RU" sz="1600" b="0" strike="noStrike" spc="-1" dirty="0">
              <a:solidFill>
                <a:srgbClr val="000000"/>
              </a:solidFill>
              <a:latin typeface="Century Schoolbook" pitchFamily="18" charset="0"/>
            </a:endParaRPr>
          </a:p>
          <a:p>
            <a:pPr>
              <a:lnSpc>
                <a:spcPct val="110000"/>
              </a:lnSpc>
              <a:spcBef>
                <a:spcPts val="601"/>
              </a:spcBef>
            </a:pPr>
            <a:endParaRPr lang="ru-RU" sz="18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10000"/>
              </a:lnSpc>
              <a:spcBef>
                <a:spcPts val="601"/>
              </a:spcBef>
            </a:pPr>
            <a:endParaRPr lang="ru-RU" sz="18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pic>
        <p:nvPicPr>
          <p:cNvPr id="280" name="Picture 3"/>
          <p:cNvPicPr/>
          <p:nvPr/>
        </p:nvPicPr>
        <p:blipFill>
          <a:blip r:embed="rId2" cstate="print"/>
          <a:stretch/>
        </p:blipFill>
        <p:spPr>
          <a:xfrm>
            <a:off x="251520" y="1268760"/>
            <a:ext cx="2255400" cy="430920"/>
          </a:xfrm>
          <a:prstGeom prst="rect">
            <a:avLst/>
          </a:prstGeom>
          <a:ln>
            <a:noFill/>
          </a:ln>
        </p:spPr>
      </p:pic>
      <p:sp>
        <p:nvSpPr>
          <p:cNvPr id="281" name="TextShape 3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CC9D6340-11BF-4985-A252-221DB1DE7965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19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282" name="CustomShape 4"/>
          <p:cNvSpPr/>
          <p:nvPr/>
        </p:nvSpPr>
        <p:spPr>
          <a:xfrm>
            <a:off x="251520" y="1340768"/>
            <a:ext cx="8486760" cy="108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                                              уровень запасов не превышает недельную норму 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 pitchFamily="18" charset="0"/>
              </a:rPr>
              <a:t>расходования (для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кабинетов врачебного приема, процедурных, перевязочных, кабинетов забора биоматериала). За исключением определенного перечня медикаментов, требующих специальных условий учета и 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 pitchFamily="18" charset="0"/>
              </a:rPr>
              <a:t>хранения</a:t>
            </a:r>
          </a:p>
          <a:p>
            <a:pPr algn="just">
              <a:lnSpc>
                <a:spcPct val="100000"/>
              </a:lnSpc>
            </a:pPr>
            <a:endParaRPr lang="ru-RU" sz="1600" b="0" strike="noStrike" spc="-1" dirty="0">
              <a:latin typeface="Century Schoolbook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357430"/>
            <a:ext cx="184558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357694"/>
            <a:ext cx="2214578" cy="230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457200" y="274680"/>
            <a:ext cx="7467120" cy="5825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400" b="1" strike="noStrike" cap="small" spc="-1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Как мы начинали….</a:t>
            </a:r>
            <a:endParaRPr lang="ru-RU" sz="24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251640" y="857232"/>
            <a:ext cx="8249450" cy="559576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10000"/>
          </a:bodyPr>
          <a:lstStyle/>
          <a:p>
            <a:pPr marL="274320" indent="450360" algn="just">
              <a:lnSpc>
                <a:spcPts val="1599"/>
              </a:lnSpc>
              <a:spcBef>
                <a:spcPts val="601"/>
              </a:spcBef>
              <a:spcAft>
                <a:spcPts val="799"/>
              </a:spcAft>
              <a:buClr>
                <a:srgbClr val="4F81BD"/>
              </a:buClr>
              <a:buSzPct val="70000"/>
              <a:buFont typeface="Wingdings" charset="2"/>
              <a:buChar char=""/>
            </a:pPr>
            <a:endParaRPr lang="ru-RU" sz="2400" b="1" u="sng" strike="noStrike" spc="-1" dirty="0" smtClean="0">
              <a:solidFill>
                <a:srgbClr val="000000"/>
              </a:solidFill>
              <a:uFillTx/>
              <a:latin typeface="Times New Roman"/>
            </a:endParaRPr>
          </a:p>
          <a:p>
            <a:pPr marL="274320" indent="450360" algn="just">
              <a:lnSpc>
                <a:spcPts val="1599"/>
              </a:lnSpc>
              <a:spcBef>
                <a:spcPts val="601"/>
              </a:spcBef>
              <a:spcAft>
                <a:spcPts val="799"/>
              </a:spcAft>
              <a:buClr>
                <a:srgbClr val="4F81BD"/>
              </a:buClr>
              <a:buSzPct val="70000"/>
              <a:buFont typeface="Wingdings" charset="2"/>
              <a:buChar char=""/>
            </a:pPr>
            <a:r>
              <a:rPr lang="ru-RU" sz="2400" b="1" u="sng" strike="noStrike" spc="-1" dirty="0" smtClean="0">
                <a:solidFill>
                  <a:srgbClr val="000000"/>
                </a:solidFill>
                <a:uFillTx/>
                <a:latin typeface="Times New Roman"/>
              </a:rPr>
              <a:t>Июль </a:t>
            </a:r>
            <a:r>
              <a:rPr lang="ru-RU" sz="2400" b="1" u="sng" strike="noStrike" spc="-1" dirty="0">
                <a:solidFill>
                  <a:srgbClr val="000000"/>
                </a:solidFill>
                <a:uFillTx/>
                <a:latin typeface="Times New Roman"/>
              </a:rPr>
              <a:t>2018 </a:t>
            </a: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algn="just">
              <a:spcBef>
                <a:spcPts val="601"/>
              </a:spcBef>
              <a:spcAft>
                <a:spcPts val="799"/>
              </a:spcAft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	Министерство здравоохранения Новосибирской области выступило с инициативой принять участие в отработке критериев по созданию новой модели медицинской организации, оказывающей первичную медико-санитарную помощь; </a:t>
            </a: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640080" lvl="1" indent="-273960" algn="just">
              <a:lnSpc>
                <a:spcPct val="100000"/>
              </a:lnSpc>
              <a:spcBef>
                <a:spcPts val="420"/>
              </a:spcBef>
              <a:buClr>
                <a:srgbClr val="4F81BD"/>
              </a:buClr>
              <a:buSzPct val="80000"/>
              <a:buFont typeface="Courier New"/>
              <a:buChar char="o"/>
            </a:pPr>
            <a:r>
              <a:rPr lang="ru-RU" sz="2400" b="1" u="sng" strike="noStrike" spc="-1" dirty="0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Август 2018  </a:t>
            </a: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	</a:t>
            </a:r>
            <a:r>
              <a:rPr lang="ru-RU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августе 2018 года на основании Протокола совещания по вопросу реализации приоритетного проекта под председательством заместителя департамента организации медицинской помощи и санаторно-курортного дела МЗ РФ Э.К. </a:t>
            </a:r>
            <a:r>
              <a:rPr lang="ru-RU" sz="2400" b="0" strike="noStrike" spc="-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Вергазова</a:t>
            </a:r>
            <a:r>
              <a:rPr lang="ru-RU" sz="2400" b="0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от 3 август 2018 г. ГБУЗ НСО Городская поликлиника 29 определена как база для создания образца (модели) поликлиники федерального уровня для последующего тиражирования. </a:t>
            </a: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11" name="TextShape 3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12" name="TextShape 4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1DE7C1BF-4195-4771-A04E-F5A8CC2BD44B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2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182160" y="202320"/>
            <a:ext cx="8556120" cy="92242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just">
              <a:lnSpc>
                <a:spcPct val="100000"/>
              </a:lnSpc>
            </a:pPr>
            <a:r>
              <a:rPr lang="ru-RU" sz="2000" b="0" strike="noStrike" cap="small" spc="-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3.2 Процесс снабжения медикаментами, изделиями медицинского назначения и прочими материалами и их расходования в медицинской организации осуществляется по принципу «точно вовремя»</a:t>
            </a:r>
            <a:endParaRPr lang="ru-RU" sz="20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9" name="TextShape 2"/>
          <p:cNvSpPr txBox="1"/>
          <p:nvPr/>
        </p:nvSpPr>
        <p:spPr>
          <a:xfrm>
            <a:off x="182160" y="4941168"/>
            <a:ext cx="7846224" cy="165618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601"/>
              </a:spcBef>
            </a:pPr>
            <a:r>
              <a:rPr lang="ru-RU" sz="1700" spc="-1" dirty="0">
                <a:solidFill>
                  <a:srgbClr val="FF0000"/>
                </a:solidFill>
                <a:latin typeface="Century Schoolbook"/>
              </a:rPr>
              <a:t>Текущее состояние</a:t>
            </a:r>
            <a:endParaRPr lang="ru-RU" sz="1700" b="0" strike="noStrike" spc="-1" dirty="0">
              <a:solidFill>
                <a:srgbClr val="FF0000"/>
              </a:solidFill>
              <a:latin typeface="Century Schoolbook"/>
            </a:endParaRPr>
          </a:p>
          <a:p>
            <a:pPr>
              <a:lnSpc>
                <a:spcPct val="110000"/>
              </a:lnSpc>
              <a:spcBef>
                <a:spcPts val="601"/>
              </a:spcBef>
              <a:buFont typeface="Wingdings" pitchFamily="2" charset="2"/>
              <a:buChar char="§"/>
            </a:pPr>
            <a:r>
              <a:rPr lang="ru-RU" sz="1700" b="0" strike="noStrike" spc="-1" dirty="0">
                <a:solidFill>
                  <a:srgbClr val="000000"/>
                </a:solidFill>
                <a:latin typeface="Century Schoolbook"/>
              </a:rPr>
              <a:t>   сократился бумажный документооборот на 25% (заявки в электронном виде)</a:t>
            </a:r>
          </a:p>
          <a:p>
            <a:pPr>
              <a:lnSpc>
                <a:spcPct val="110000"/>
              </a:lnSpc>
              <a:spcBef>
                <a:spcPts val="601"/>
              </a:spcBef>
              <a:buFont typeface="Wingdings" pitchFamily="2" charset="2"/>
              <a:buChar char="§"/>
            </a:pPr>
            <a:r>
              <a:rPr lang="ru-RU" sz="1700" spc="-1" dirty="0">
                <a:solidFill>
                  <a:srgbClr val="000000"/>
                </a:solidFill>
                <a:latin typeface="Century Schoolbook"/>
              </a:rPr>
              <a:t>   имеется оперативная информация об остатках на складах</a:t>
            </a:r>
          </a:p>
          <a:p>
            <a:pPr>
              <a:lnSpc>
                <a:spcPct val="110000"/>
              </a:lnSpc>
              <a:spcBef>
                <a:spcPts val="601"/>
              </a:spcBef>
              <a:buFont typeface="Wingdings" pitchFamily="2" charset="2"/>
              <a:buChar char="§"/>
            </a:pPr>
            <a:r>
              <a:rPr lang="ru-RU" sz="1700" b="0" strike="noStrike" spc="-1" dirty="0">
                <a:solidFill>
                  <a:srgbClr val="000000"/>
                </a:solidFill>
                <a:latin typeface="Century Schoolbook"/>
              </a:rPr>
              <a:t>   своевременное пополнение (1 раз в неделю, по мере расходования),  перераспределение </a:t>
            </a:r>
            <a:r>
              <a:rPr lang="ru-RU" sz="1700" spc="-1" dirty="0">
                <a:solidFill>
                  <a:srgbClr val="000000"/>
                </a:solidFill>
                <a:latin typeface="Century Schoolbook"/>
              </a:rPr>
              <a:t>медикаментов и расходных материалов</a:t>
            </a:r>
            <a:endParaRPr lang="ru-RU" sz="17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10000"/>
              </a:lnSpc>
              <a:spcBef>
                <a:spcPts val="601"/>
              </a:spcBef>
            </a:pPr>
            <a:endParaRPr lang="ru-RU" sz="18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81" name="TextShape 3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CC9D6340-11BF-4985-A252-221DB1DE7965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20</a:t>
            </a:fld>
            <a:endParaRPr lang="ru-RU" sz="1400" b="0" strike="noStrike" spc="-1">
              <a:latin typeface="Times New Roman"/>
            </a:endParaRPr>
          </a:p>
        </p:txBody>
      </p:sp>
      <p:pic>
        <p:nvPicPr>
          <p:cNvPr id="79874" name="Picture 2" descr="C:\Users\Пользователь\AppData\Local\Microsoft\Windows\Temporary Internet Files\Content.IE5\4CVMYHI5\IMG-20190314-WA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3195847" cy="3384376"/>
          </a:xfrm>
          <a:prstGeom prst="rect">
            <a:avLst/>
          </a:prstGeom>
          <a:noFill/>
        </p:spPr>
      </p:pic>
      <p:pic>
        <p:nvPicPr>
          <p:cNvPr id="79875" name="Picture 3" descr="C:\Users\Пользователь\AppData\Local\Microsoft\Windows\Temporary Internet Files\Content.IE5\JV2KI05F\IMG-20190314-WA0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124744"/>
            <a:ext cx="1944216" cy="2952328"/>
          </a:xfrm>
          <a:prstGeom prst="rect">
            <a:avLst/>
          </a:prstGeom>
          <a:noFill/>
        </p:spPr>
      </p:pic>
      <p:pic>
        <p:nvPicPr>
          <p:cNvPr id="12" name="Picture 2"/>
          <p:cNvPicPr/>
          <p:nvPr/>
        </p:nvPicPr>
        <p:blipFill>
          <a:blip r:embed="rId4" cstate="print"/>
          <a:stretch/>
        </p:blipFill>
        <p:spPr>
          <a:xfrm>
            <a:off x="6012160" y="1196752"/>
            <a:ext cx="2483512" cy="3723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179640" y="285120"/>
            <a:ext cx="8532000" cy="74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0000" lnSpcReduction="20000"/>
          </a:bodyPr>
          <a:lstStyle/>
          <a:p>
            <a:pPr algn="just"/>
            <a:r>
              <a:rPr lang="ru-RU" sz="2400" b="0" strike="noStrike" cap="small" spc="-1" dirty="0">
                <a:solidFill>
                  <a:srgbClr val="1F497D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4.1 Соответствие текущей деятельности разработанным стандартам         </a:t>
            </a:r>
            <a:r>
              <a:rPr lang="ru-RU" sz="2400" cap="small" spc="-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улучшенных процессов </a:t>
            </a:r>
          </a:p>
          <a:p>
            <a:r>
              <a:rPr lang="ru-RU" sz="2400" cap="small" spc="-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4.2   Обновление стандартов</a:t>
            </a:r>
            <a:endParaRPr lang="ru-RU" sz="2400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sz="1800" b="0" strike="noStrike" cap="small" spc="-1" dirty="0">
              <a:solidFill>
                <a:srgbClr val="1F497D"/>
              </a:solidFill>
              <a:latin typeface="Century Schoolbook"/>
              <a:ea typeface="DejaVu Sans"/>
            </a:endParaRPr>
          </a:p>
          <a:p>
            <a:pPr>
              <a:lnSpc>
                <a:spcPct val="100000"/>
              </a:lnSpc>
            </a:pPr>
            <a:endParaRPr lang="ru-RU" sz="1800" b="0" strike="noStrike" cap="small" spc="-1" dirty="0">
              <a:solidFill>
                <a:srgbClr val="1F497D"/>
              </a:solidFill>
              <a:latin typeface="Century Schoolbook"/>
              <a:ea typeface="DejaVu Sans"/>
            </a:endParaRPr>
          </a:p>
          <a:p>
            <a:pPr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285" name="CustomShape 2"/>
          <p:cNvSpPr/>
          <p:nvPr/>
        </p:nvSpPr>
        <p:spPr>
          <a:xfrm>
            <a:off x="2788920" y="902160"/>
            <a:ext cx="6030720" cy="812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100% (доля соответствия текущей деятельности разработанным стандартам улучшенных процессов</a:t>
            </a:r>
            <a:r>
              <a:rPr lang="ru-RU" sz="1600" spc="-1" dirty="0">
                <a:solidFill>
                  <a:srgbClr val="000000"/>
                </a:solidFill>
                <a:latin typeface="Century Schoolbook" pitchFamily="18" charset="0"/>
              </a:rPr>
              <a:t>) </a:t>
            </a:r>
          </a:p>
          <a:p>
            <a:r>
              <a:rPr lang="ru-RU" sz="1600" spc="-1" dirty="0">
                <a:solidFill>
                  <a:srgbClr val="000000"/>
                </a:solidFill>
                <a:latin typeface="Century Schoolbook" pitchFamily="18" charset="0"/>
              </a:rPr>
              <a:t>Не менее 1 раза в год, не менее 50% от всех разработанных стандартов </a:t>
            </a:r>
            <a:endParaRPr lang="ru-RU" sz="1600" spc="-1" dirty="0">
              <a:latin typeface="Century Schoolbook" pitchFamily="18" charset="0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graphicFrame>
        <p:nvGraphicFramePr>
          <p:cNvPr id="286" name="Table 3"/>
          <p:cNvGraphicFramePr/>
          <p:nvPr/>
        </p:nvGraphicFramePr>
        <p:xfrm>
          <a:off x="484560" y="1052640"/>
          <a:ext cx="2250360" cy="287147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72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7" name="CustomShape 4"/>
          <p:cNvSpPr/>
          <p:nvPr/>
        </p:nvSpPr>
        <p:spPr>
          <a:xfrm>
            <a:off x="8129160" y="5734080"/>
            <a:ext cx="608400" cy="52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317E46DC-799F-455F-AF63-B2FF3A474BFE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21</a:t>
            </a:fld>
            <a:endParaRPr lang="ru-RU" sz="1400" b="0" strike="noStrike" spc="-1">
              <a:latin typeface="Arial"/>
            </a:endParaRPr>
          </a:p>
        </p:txBody>
      </p:sp>
      <p:sp>
        <p:nvSpPr>
          <p:cNvPr id="288" name="CustomShape 5"/>
          <p:cNvSpPr/>
          <p:nvPr/>
        </p:nvSpPr>
        <p:spPr>
          <a:xfrm>
            <a:off x="402840" y="2000240"/>
            <a:ext cx="8092440" cy="40005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  <a:ea typeface="DejaVu Sans"/>
              </a:rPr>
              <a:t>Исходное состояние: </a:t>
            </a:r>
            <a:r>
              <a:rPr lang="ru-RU" sz="1600" b="0" strike="noStrike" spc="-1" dirty="0">
                <a:latin typeface="Century Schoolbook"/>
                <a:ea typeface="DejaVu Sans"/>
              </a:rPr>
              <a:t>по состоянию на сентябрь 2018г. стандартов не было. На улучшении находилось </a:t>
            </a:r>
            <a:r>
              <a:rPr lang="ru-RU" sz="1600" spc="-1" dirty="0">
                <a:latin typeface="Century Schoolbook"/>
                <a:ea typeface="DejaVu Sans"/>
              </a:rPr>
              <a:t>4</a:t>
            </a:r>
            <a:r>
              <a:rPr lang="ru-RU" sz="1600" b="0" strike="noStrike" spc="-1" dirty="0">
                <a:latin typeface="Century Schoolbook"/>
                <a:ea typeface="DejaVu Sans"/>
              </a:rPr>
              <a:t> процесса</a:t>
            </a:r>
          </a:p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  <a:ea typeface="DejaVu Sans"/>
              </a:rPr>
              <a:t>Проведенные мероприятия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  <a:ea typeface="DejaVu Sans"/>
              </a:rPr>
              <a:t>: </a:t>
            </a:r>
          </a:p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Картирование, анализ текущих проблем, выявление потерь и их устранение</a:t>
            </a:r>
            <a:endParaRPr lang="ru-RU" sz="16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  <a:ea typeface="DejaVu Sans"/>
              </a:rPr>
              <a:t>Текущее состояние:</a:t>
            </a:r>
          </a:p>
          <a:p>
            <a:pPr marL="285840" indent="-28476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spc="-1" dirty="0">
                <a:latin typeface="Century Schoolbook"/>
                <a:ea typeface="DejaVu Sans"/>
              </a:rPr>
              <a:t> 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Разработаны 10 стандартов:</a:t>
            </a:r>
          </a:p>
          <a:p>
            <a:pPr marL="14288" indent="-12700" algn="just">
              <a:lnSpc>
                <a:spcPct val="100000"/>
              </a:lnSpc>
              <a:buClr>
                <a:srgbClr val="000000"/>
              </a:buClr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 СОП забор крови из вены, СОП внутривенные и внутримышечные инъекции, перемещение карты внутри поликлинического отделения и т.д. </a:t>
            </a:r>
          </a:p>
          <a:p>
            <a:pPr marL="285840" indent="-28476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Разработаны 15 алгоритмов:</a:t>
            </a:r>
          </a:p>
          <a:p>
            <a:pPr marL="285840" indent="-284760" algn="just">
              <a:lnSpc>
                <a:spcPct val="100000"/>
              </a:lnSpc>
              <a:buClr>
                <a:srgbClr val="000000"/>
              </a:buClr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для кабинета выдачи справок, </a:t>
            </a:r>
          </a:p>
          <a:p>
            <a:pPr marL="285840" indent="-284760" algn="just">
              <a:lnSpc>
                <a:spcPct val="100000"/>
              </a:lnSpc>
              <a:buClr>
                <a:srgbClr val="000000"/>
              </a:buClr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кабинета неотложной помощи, </a:t>
            </a:r>
          </a:p>
          <a:p>
            <a:pPr marL="285840" indent="-284760" algn="just">
              <a:lnSpc>
                <a:spcPct val="100000"/>
              </a:lnSpc>
              <a:buClr>
                <a:srgbClr val="000000"/>
              </a:buClr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администратора холла, </a:t>
            </a:r>
          </a:p>
          <a:p>
            <a:pPr marL="285840" indent="-284760" algn="just">
              <a:lnSpc>
                <a:spcPct val="100000"/>
              </a:lnSpc>
              <a:buClr>
                <a:srgbClr val="000000"/>
              </a:buClr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формирование заявки на медицинские </a:t>
            </a:r>
          </a:p>
          <a:p>
            <a:pPr marL="285840" indent="-284760" algn="just">
              <a:lnSpc>
                <a:spcPct val="100000"/>
              </a:lnSpc>
              <a:buClr>
                <a:srgbClr val="000000"/>
              </a:buClr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изделия, эксплуатации ЭКГ аппарата </a:t>
            </a:r>
          </a:p>
          <a:p>
            <a:pPr marL="285840" indent="-284760" algn="just">
              <a:lnSpc>
                <a:spcPct val="100000"/>
              </a:lnSpc>
              <a:buClr>
                <a:srgbClr val="000000"/>
              </a:buClr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и т.д.</a:t>
            </a:r>
          </a:p>
          <a:p>
            <a:pPr marL="285840" indent="-284760" algn="just">
              <a:lnSpc>
                <a:spcPct val="100000"/>
              </a:lnSpc>
              <a:buClr>
                <a:srgbClr val="000000"/>
              </a:buClr>
            </a:pPr>
            <a:endParaRPr lang="ru-RU" sz="1600" spc="-1" dirty="0">
              <a:solidFill>
                <a:srgbClr val="000000"/>
              </a:solidFill>
              <a:latin typeface="Century Schoolbook"/>
            </a:endParaRPr>
          </a:p>
        </p:txBody>
      </p:sp>
      <p:pic>
        <p:nvPicPr>
          <p:cNvPr id="7" name="Picture 2" descr="C:\Users\Пользователь\Desktop\20190316_133506.jpg"/>
          <p:cNvPicPr>
            <a:picLocks noChangeAspect="1" noChangeArrowheads="1"/>
          </p:cNvPicPr>
          <p:nvPr/>
        </p:nvPicPr>
        <p:blipFill>
          <a:blip r:embed="rId3" cstate="print"/>
          <a:srcRect t="2500"/>
          <a:stretch>
            <a:fillRect/>
          </a:stretch>
        </p:blipFill>
        <p:spPr bwMode="auto">
          <a:xfrm>
            <a:off x="4429124" y="4429132"/>
            <a:ext cx="371477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extShape 1"/>
          <p:cNvSpPr txBox="1"/>
          <p:nvPr/>
        </p:nvSpPr>
        <p:spPr>
          <a:xfrm>
            <a:off x="107640" y="116640"/>
            <a:ext cx="8665560" cy="115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b="0" strike="noStrike" cap="small" spc="-1" dirty="0">
                <a:solidFill>
                  <a:srgbClr val="1F497D"/>
                </a:solidFill>
                <a:latin typeface="Times New Roman"/>
              </a:rPr>
              <a:t>4.4 Выравнивание нагрузки отдельных сотрудников в процессе приема в одном рабочем помещении</a:t>
            </a:r>
            <a:r>
              <a:t/>
            </a:r>
            <a:br/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95" name="TextShape 2"/>
          <p:cNvSpPr txBox="1"/>
          <p:nvPr/>
        </p:nvSpPr>
        <p:spPr>
          <a:xfrm>
            <a:off x="240840" y="1772640"/>
            <a:ext cx="8486640" cy="482471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560160" indent="-2854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После анализа нагрузки участкового врача и медицинской сестры участковой </a:t>
            </a:r>
            <a:r>
              <a:rPr lang="ru-RU" sz="1600" spc="-1" dirty="0" smtClean="0">
                <a:solidFill>
                  <a:srgbClr val="000000"/>
                </a:solidFill>
                <a:latin typeface="Century Schoolbook"/>
              </a:rPr>
              <a:t>на приеме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, наблюдением за входящим потоком пациентов в кабинет участкового педиатра; картирование процесса приема участкового врача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1600" b="1" spc="-1" dirty="0">
                <a:solidFill>
                  <a:srgbClr val="C00000"/>
                </a:solidFill>
                <a:latin typeface="Century Schoolbook"/>
              </a:rPr>
              <a:t>Исходное состояние: </a:t>
            </a:r>
            <a:endParaRPr lang="ru-RU" sz="1600" spc="-1" dirty="0">
              <a:solidFill>
                <a:srgbClr val="000000"/>
              </a:solidFill>
              <a:latin typeface="Century Schoolbook"/>
            </a:endParaRPr>
          </a:p>
          <a:p>
            <a:pPr marL="560160" indent="-2854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выявлено два потока в кабинет приема врача педиатра, разное количество пациентов, принятое врачом и медицинской сестрой </a:t>
            </a:r>
          </a:p>
          <a:p>
            <a:pPr marL="560160" indent="-2854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разница составила 2,5 раза соответственно 4:11</a:t>
            </a:r>
          </a:p>
          <a:p>
            <a:pPr marL="560160" indent="-28548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зафиксированы частые и длительные периоды покидания медсестры кабинета во время приема за амбулаторными картами, подписью документов, поиском анализов от 30 сек до 3-4 мин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1600" b="1" strike="noStrike" spc="-1" dirty="0">
                <a:solidFill>
                  <a:srgbClr val="C00000"/>
                </a:solidFill>
                <a:latin typeface="Century Schoolbook"/>
              </a:rPr>
              <a:t>Проведенные мероприятия: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   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/>
              </a:rPr>
              <a:t>Выделение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сотрудника </a:t>
            </a:r>
            <a:r>
              <a:rPr lang="ru-RU" sz="1600" b="0" strike="noStrike" spc="-1" dirty="0" err="1">
                <a:solidFill>
                  <a:srgbClr val="000000"/>
                </a:solidFill>
                <a:latin typeface="Century Schoolbook"/>
              </a:rPr>
              <a:t>картохранилища</a:t>
            </a: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Введена п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редварительная запись на прием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Выделение 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/>
              </a:rPr>
              <a:t>кабинета приема здоровых 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1600" spc="-1" dirty="0" smtClean="0">
                <a:solidFill>
                  <a:srgbClr val="000000"/>
                </a:solidFill>
                <a:latin typeface="Century Schoolbook"/>
              </a:rPr>
              <a:t>детей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и кабинета неотложной медицинской помощи                           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graphicFrame>
        <p:nvGraphicFramePr>
          <p:cNvPr id="296" name="Table 3"/>
          <p:cNvGraphicFramePr/>
          <p:nvPr/>
        </p:nvGraphicFramePr>
        <p:xfrm>
          <a:off x="251640" y="1052640"/>
          <a:ext cx="2016000" cy="304800"/>
        </p:xfrm>
        <a:graphic>
          <a:graphicData uri="http://schemas.openxmlformats.org/drawingml/2006/table">
            <a:tbl>
              <a:tblPr/>
              <a:tblGrid>
                <a:gridCol w="201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88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7" name="TextShape 4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2DC05641-ADB9-4CA9-81DF-019E0370955B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22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298" name="CustomShape 5"/>
          <p:cNvSpPr/>
          <p:nvPr/>
        </p:nvSpPr>
        <p:spPr>
          <a:xfrm>
            <a:off x="2411640" y="908640"/>
            <a:ext cx="632664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Times New Roman"/>
              </a:rPr>
              <a:t>колебания нагрузки между отдельными сотрудниками, осуществляющими прием в одном рабочем помещении не более 30%</a:t>
            </a:r>
            <a:endParaRPr lang="ru-RU" sz="1600" b="0" strike="noStrike" spc="-1" dirty="0">
              <a:latin typeface="Arial"/>
            </a:endParaRPr>
          </a:p>
        </p:txBody>
      </p:sp>
      <p:pic>
        <p:nvPicPr>
          <p:cNvPr id="1026" name="Picture 2" descr="C:\Users\User\Downloads\IMG-20190319-WA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357694"/>
            <a:ext cx="2062154" cy="1546616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4581524" y="5224474"/>
            <a:ext cx="704856" cy="7048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357694"/>
            <a:ext cx="200026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Овал 11"/>
          <p:cNvSpPr/>
          <p:nvPr/>
        </p:nvSpPr>
        <p:spPr>
          <a:xfrm>
            <a:off x="6858016" y="5072074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288000" y="213840"/>
            <a:ext cx="8520840" cy="793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200" strike="noStrike" cap="small" spc="-1" dirty="0">
                <a:solidFill>
                  <a:srgbClr val="44546A"/>
                </a:solidFill>
                <a:latin typeface="Times New Roman"/>
              </a:rPr>
              <a:t>5.1.Количество и сумма штрафов/удержаний/снятий, взысканных СМО по результатам МЭК, МЭЭ, ЭКМП</a:t>
            </a:r>
            <a:endParaRPr lang="ru-RU" sz="2200" strike="noStrike" spc="-1" dirty="0">
              <a:latin typeface="Arial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8129160" y="5734080"/>
            <a:ext cx="608400" cy="52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091A5FAF-BB63-4F68-9FF0-6F4579AE7CB8}" type="slidenum">
              <a:rPr lang="ru-RU" sz="1400" b="1" strike="noStrike" spc="-1">
                <a:solidFill>
                  <a:srgbClr val="FFFFFF"/>
                </a:solidFill>
                <a:latin typeface="Calibri"/>
              </a:rPr>
              <a:pPr algn="ctr">
                <a:lnSpc>
                  <a:spcPct val="100000"/>
                </a:lnSpc>
              </a:pPr>
              <a:t>23</a:t>
            </a:fld>
            <a:endParaRPr lang="ru-RU" sz="1400" b="0" strike="noStrike" spc="-1">
              <a:latin typeface="Arial"/>
            </a:endParaRPr>
          </a:p>
        </p:txBody>
      </p:sp>
      <p:graphicFrame>
        <p:nvGraphicFramePr>
          <p:cNvPr id="301" name="Table 3"/>
          <p:cNvGraphicFramePr/>
          <p:nvPr/>
        </p:nvGraphicFramePr>
        <p:xfrm>
          <a:off x="323640" y="1052640"/>
          <a:ext cx="2016000" cy="304800"/>
        </p:xfrm>
        <a:graphic>
          <a:graphicData uri="http://schemas.openxmlformats.org/drawingml/2006/table">
            <a:tbl>
              <a:tblPr/>
              <a:tblGrid>
                <a:gridCol w="201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86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Целевое значение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2" name="CustomShape 4"/>
          <p:cNvSpPr/>
          <p:nvPr/>
        </p:nvSpPr>
        <p:spPr>
          <a:xfrm>
            <a:off x="2479680" y="1080000"/>
            <a:ext cx="6109920" cy="81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Планомерное снижение не менее чем на 5% ежегодно  количества и суммы штрафов/удержаний/ снятий по результатам проверок страховых медицинских 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организаций</a:t>
            </a:r>
          </a:p>
          <a:p>
            <a:pPr>
              <a:lnSpc>
                <a:spcPct val="100000"/>
              </a:lnSpc>
            </a:pPr>
            <a:endParaRPr lang="ru-RU" sz="1600" b="0" strike="noStrike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303" name="CustomShape 5"/>
          <p:cNvSpPr/>
          <p:nvPr/>
        </p:nvSpPr>
        <p:spPr>
          <a:xfrm>
            <a:off x="216000" y="1929960"/>
            <a:ext cx="8388360" cy="562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 pitchFamily="18" charset="0"/>
                <a:ea typeface="DejaVu Sans"/>
              </a:rPr>
              <a:t>Проведенные мероприятия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: </a:t>
            </a:r>
            <a:endParaRPr lang="ru-RU" sz="1600" b="0" strike="noStrike" spc="-1" dirty="0">
              <a:latin typeface="Century Schoolbook" pitchFamily="18" charset="0"/>
            </a:endParaRPr>
          </a:p>
          <a:p>
            <a:pPr marL="343980" indent="-342900" algn="just">
              <a:lnSpc>
                <a:spcPct val="100000"/>
              </a:lnSpc>
              <a:spcBef>
                <a:spcPts val="601"/>
              </a:spcBef>
              <a:buAutoNum type="arabicPeriod"/>
            </a:pP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Проанализированы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данные 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ТФОМС за 2017 -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2018 год. </a:t>
            </a:r>
            <a:r>
              <a:rPr lang="ru-RU" sz="1600" spc="-1" dirty="0" smtClean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О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сновная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часть штрафных санкций обусловлена 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дефектом 4.1 (непредставление первичной медицинской документации, подтверждающей факт оказания застрахованному лицу медицинской помощи в МО без объективных причин) и 4.6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(несоответствие данных первичной мед. документации данным реестра счетов)</a:t>
            </a:r>
            <a:endParaRPr lang="ru-RU" sz="1600" b="0" strike="noStrike" spc="-1" dirty="0">
              <a:latin typeface="Century Schoolbook" pitchFamily="18" charset="0"/>
            </a:endParaRPr>
          </a:p>
          <a:p>
            <a:pPr marL="343980" indent="-342900" algn="just">
              <a:lnSpc>
                <a:spcPct val="100000"/>
              </a:lnSpc>
              <a:spcBef>
                <a:spcPts val="601"/>
              </a:spcBef>
              <a:buAutoNum type="arabicPeriod"/>
            </a:pPr>
            <a:r>
              <a:rPr lang="ru-RU" sz="1600" b="0" strike="noStrike" spc="-1" dirty="0" err="1" smtClean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Проанализованы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DejaVu Sans"/>
              </a:rPr>
              <a:t>«рисковые» поводы для экспертиз, в них выделены «управляемые» и «не управляемые»</a:t>
            </a:r>
            <a:endParaRPr lang="ru-RU" sz="1600" b="0" strike="noStrike" spc="-1" dirty="0">
              <a:latin typeface="Century Schoolbook" pitchFamily="18" charset="0"/>
            </a:endParaRPr>
          </a:p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latin typeface="Arial"/>
            </a:endParaRPr>
          </a:p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latin typeface="Arial"/>
            </a:endParaRPr>
          </a:p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endParaRPr lang="ru-RU" sz="1600" b="0" strike="noStrike" spc="-1" dirty="0">
              <a:latin typeface="Arial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16939" r="18828" b="5696"/>
          <a:stretch>
            <a:fillRect/>
          </a:stretch>
        </p:blipFill>
        <p:spPr bwMode="auto">
          <a:xfrm>
            <a:off x="5153573" y="4000504"/>
            <a:ext cx="3013836" cy="264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071918"/>
            <a:ext cx="4785472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CustomShape 1"/>
          <p:cNvSpPr/>
          <p:nvPr/>
        </p:nvSpPr>
        <p:spPr>
          <a:xfrm>
            <a:off x="288000" y="213840"/>
            <a:ext cx="8520840" cy="793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200" strike="noStrike" cap="small" spc="-1" dirty="0">
                <a:solidFill>
                  <a:srgbClr val="44546A"/>
                </a:solidFill>
                <a:latin typeface="Times New Roman"/>
              </a:rPr>
              <a:t>5.1.Количество и сумма штрафов/удержаний/снятий, взысканных СМО по результатам МЭК, МЭЭ, ЭКМП</a:t>
            </a:r>
            <a:endParaRPr lang="ru-RU" sz="2200" strike="noStrike" spc="-1" dirty="0">
              <a:latin typeface="Arial"/>
            </a:endParaRPr>
          </a:p>
        </p:txBody>
      </p:sp>
      <p:sp>
        <p:nvSpPr>
          <p:cNvPr id="305" name="CustomShape 2"/>
          <p:cNvSpPr/>
          <p:nvPr/>
        </p:nvSpPr>
        <p:spPr>
          <a:xfrm>
            <a:off x="8129160" y="5734080"/>
            <a:ext cx="608400" cy="52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7BCC0369-4155-471E-B44C-AB2EF16C510E}" type="slidenum">
              <a:rPr lang="ru-RU" sz="1400" b="1" strike="noStrike" spc="-1">
                <a:solidFill>
                  <a:srgbClr val="FFFFFF"/>
                </a:solidFill>
                <a:latin typeface="Calibri"/>
              </a:rPr>
              <a:pPr algn="ctr">
                <a:lnSpc>
                  <a:spcPct val="100000"/>
                </a:lnSpc>
              </a:pPr>
              <a:t>24</a:t>
            </a:fld>
            <a:endParaRPr lang="ru-RU" sz="1400" b="0" strike="noStrike" spc="-1">
              <a:latin typeface="Arial"/>
            </a:endParaRPr>
          </a:p>
        </p:txBody>
      </p:sp>
      <p:graphicFrame>
        <p:nvGraphicFramePr>
          <p:cNvPr id="306" name="Table 3"/>
          <p:cNvGraphicFramePr/>
          <p:nvPr/>
        </p:nvGraphicFramePr>
        <p:xfrm>
          <a:off x="323640" y="1052640"/>
          <a:ext cx="2016000" cy="304800"/>
        </p:xfrm>
        <a:graphic>
          <a:graphicData uri="http://schemas.openxmlformats.org/drawingml/2006/table">
            <a:tbl>
              <a:tblPr/>
              <a:tblGrid>
                <a:gridCol w="201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86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Целевое значение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" name="CustomShape 4"/>
          <p:cNvSpPr/>
          <p:nvPr/>
        </p:nvSpPr>
        <p:spPr>
          <a:xfrm>
            <a:off x="2479680" y="1080000"/>
            <a:ext cx="6109920" cy="81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Планомерное снижение не менее чем на 5% ежегодно  количества и суммы штрафов/удержаний/ снятий по результатам проверок страховых медицинских организаций</a:t>
            </a:r>
            <a:endParaRPr lang="ru-RU" sz="1600" b="0" strike="noStrike" spc="-1" dirty="0">
              <a:latin typeface="Arial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7929618" cy="382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214282" y="142852"/>
            <a:ext cx="8520840" cy="1071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200" strike="noStrike" cap="small" spc="-1" dirty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5.1</a:t>
            </a:r>
            <a:r>
              <a:rPr lang="ru-RU" sz="2200" strike="noStrike" cap="small" spc="-1" dirty="0" smtClean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. Количество </a:t>
            </a:r>
            <a:r>
              <a:rPr lang="ru-RU" sz="2200" strike="noStrike" cap="small" spc="-1" dirty="0">
                <a:solidFill>
                  <a:srgbClr val="44546A"/>
                </a:solidFill>
                <a:latin typeface="Times New Roman" pitchFamily="18" charset="0"/>
                <a:cs typeface="Times New Roman" pitchFamily="18" charset="0"/>
              </a:rPr>
              <a:t>и сумма штрафов/удержаний/снятий, взысканных СМО по результатам МЭК, МЭЭ, ЭКМП</a:t>
            </a:r>
            <a:endParaRPr lang="ru-RU" sz="220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8129160" y="5734080"/>
            <a:ext cx="608400" cy="52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091A5FAF-BB63-4F68-9FF0-6F4579AE7CB8}" type="slidenum">
              <a:rPr lang="ru-RU" sz="1400" b="1" strike="noStrike" spc="-1">
                <a:solidFill>
                  <a:srgbClr val="FFFFFF"/>
                </a:solidFill>
                <a:latin typeface="Calibri"/>
              </a:rPr>
              <a:pPr algn="ctr">
                <a:lnSpc>
                  <a:spcPct val="100000"/>
                </a:lnSpc>
              </a:pPr>
              <a:t>25</a:t>
            </a:fld>
            <a:endParaRPr lang="ru-RU" sz="1400" b="0" strike="noStrike" spc="-1" dirty="0">
              <a:latin typeface="Arial"/>
            </a:endParaRPr>
          </a:p>
        </p:txBody>
      </p:sp>
      <p:sp>
        <p:nvSpPr>
          <p:cNvPr id="303" name="CustomShape 5"/>
          <p:cNvSpPr/>
          <p:nvPr/>
        </p:nvSpPr>
        <p:spPr>
          <a:xfrm>
            <a:off x="216000" y="1929960"/>
            <a:ext cx="8388360" cy="562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latin typeface="Arial"/>
            </a:endParaRPr>
          </a:p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latin typeface="Arial"/>
            </a:endParaRPr>
          </a:p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1928802"/>
            <a:ext cx="2138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indent="-273240" algn="just">
              <a:lnSpc>
                <a:spcPct val="100000"/>
              </a:lnSpc>
              <a:spcBef>
                <a:spcPts val="601"/>
              </a:spcBef>
            </a:pPr>
            <a:r>
              <a:rPr lang="ru-RU" spc="-1" dirty="0" smtClean="0">
                <a:solidFill>
                  <a:srgbClr val="C00000"/>
                </a:solidFill>
                <a:latin typeface="Times New Roman"/>
              </a:rPr>
              <a:t>Текущее состояние:</a:t>
            </a:r>
            <a:endParaRPr lang="ru-RU" spc="-1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714876" y="2428868"/>
          <a:ext cx="3571900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4282" y="2143116"/>
            <a:ext cx="471490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Century Schoolbook" pitchFamily="18" charset="0"/>
              </a:rPr>
              <a:t> С врачами проведена конференции по вопросам наиболее часто встречающихся </a:t>
            </a:r>
            <a:r>
              <a:rPr lang="ru-RU" sz="1600" dirty="0" err="1" smtClean="0">
                <a:latin typeface="Century Schoolbook" pitchFamily="18" charset="0"/>
              </a:rPr>
              <a:t>МЭСов</a:t>
            </a:r>
            <a:r>
              <a:rPr lang="ru-RU" sz="1600" dirty="0" smtClean="0">
                <a:latin typeface="Century Schoolbook" pitchFamily="18" charset="0"/>
              </a:rPr>
              <a:t>, в которых зафиксированы дефекты при экспертизах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Century Schoolbook" pitchFamily="18" charset="0"/>
              </a:rPr>
              <a:t> Все врачи получили электронную цифровую подпись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Century Schoolbook" pitchFamily="18" charset="0"/>
              </a:rPr>
              <a:t> Отменено ручное заполнение бумажного ТАП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Century Schoolbook" pitchFamily="18" charset="0"/>
              </a:rPr>
              <a:t> Медицинская документация ведется в МИС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Century Schoolbook" pitchFamily="18" charset="0"/>
              </a:rPr>
              <a:t> Разработаны шаблоны приемов для врачей для оформления в МИС.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Century Schoolbook" pitchFamily="18" charset="0"/>
              </a:rPr>
              <a:t> Ежемесячно ведется контроль по доле дефекта 4.6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288000" y="260648"/>
            <a:ext cx="8520840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ru-RU" sz="2200" b="0" strike="noStrike" spc="-1" dirty="0">
              <a:latin typeface="Arial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8129160" y="5734080"/>
            <a:ext cx="608400" cy="52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091A5FAF-BB63-4F68-9FF0-6F4579AE7CB8}" type="slidenum">
              <a:rPr lang="ru-RU" sz="1400" b="1" strike="noStrike" spc="-1">
                <a:solidFill>
                  <a:srgbClr val="FFFFFF"/>
                </a:solidFill>
                <a:latin typeface="Calibri"/>
              </a:rPr>
              <a:pPr algn="ctr">
                <a:lnSpc>
                  <a:spcPct val="100000"/>
                </a:lnSpc>
              </a:pPr>
              <a:t>26</a:t>
            </a:fld>
            <a:endParaRPr lang="ru-RU" sz="1400" b="0" strike="noStrike" spc="-1">
              <a:latin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85728"/>
            <a:ext cx="79928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cap="small" spc="-1" dirty="0">
                <a:solidFill>
                  <a:srgbClr val="1F497D"/>
                </a:solidFill>
                <a:latin typeface="Times New Roman"/>
              </a:rPr>
              <a:t>6.1 Обеспечение амбулаторного приема плановых пациентов врачами строго по времени и по предварительной записи.</a:t>
            </a:r>
            <a:r>
              <a:rPr lang="ru-RU" sz="2200" cap="small" spc="-1" dirty="0">
                <a:solidFill>
                  <a:srgbClr val="1F497D"/>
                </a:solidFill>
                <a:latin typeface="Century Schoolbook"/>
              </a:rPr>
              <a:t> </a:t>
            </a:r>
            <a:endParaRPr lang="ru-RU" sz="2200" spc="-1" dirty="0">
              <a:solidFill>
                <a:srgbClr val="000000"/>
              </a:solidFill>
              <a:latin typeface="Century Schoolbook"/>
            </a:endParaRPr>
          </a:p>
        </p:txBody>
      </p:sp>
      <p:graphicFrame>
        <p:nvGraphicFramePr>
          <p:cNvPr id="10" name="Table 3"/>
          <p:cNvGraphicFramePr/>
          <p:nvPr/>
        </p:nvGraphicFramePr>
        <p:xfrm>
          <a:off x="428596" y="1428736"/>
          <a:ext cx="2039760" cy="304800"/>
        </p:xfrm>
        <a:graphic>
          <a:graphicData uri="http://schemas.openxmlformats.org/drawingml/2006/table">
            <a:tbl>
              <a:tblPr/>
              <a:tblGrid>
                <a:gridCol w="2039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03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 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500298" y="1285860"/>
            <a:ext cx="597666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pc="-1" dirty="0">
                <a:solidFill>
                  <a:srgbClr val="000000"/>
                </a:solidFill>
                <a:latin typeface="Times New Roman"/>
              </a:rPr>
              <a:t>не менее 90% (доля посещений по установленному времени или по предварительной записи).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pc="-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2428868"/>
            <a:ext cx="6929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spc="-1" dirty="0">
                <a:solidFill>
                  <a:srgbClr val="FF0000"/>
                </a:solidFill>
                <a:latin typeface="Century Schoolbook"/>
              </a:rPr>
              <a:t>Проведенные мероприятия: </a:t>
            </a:r>
            <a:endParaRPr lang="ru-RU" sz="1600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 smtClean="0">
                <a:solidFill>
                  <a:srgbClr val="000000"/>
                </a:solidFill>
                <a:latin typeface="Century Schoolbook"/>
              </a:rPr>
              <a:t>открыты 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кабинеты неотложной помощи и здорового ребенка; </a:t>
            </a:r>
          </a:p>
          <a:p>
            <a:pPr marL="274320" indent="-273960">
              <a:lnSpc>
                <a:spcPct val="100000"/>
              </a:lnSpc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педиатры записывают на повторный прием пациентов самостоятельно через МИС.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1785926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600" spc="-1" dirty="0">
                <a:solidFill>
                  <a:srgbClr val="FF0000"/>
                </a:solidFill>
                <a:latin typeface="Century Schoolbook"/>
              </a:rPr>
              <a:t>Исходное состояние:</a:t>
            </a:r>
          </a:p>
          <a:p>
            <a:pPr>
              <a:lnSpc>
                <a:spcPct val="100000"/>
              </a:lnSpc>
            </a:pPr>
            <a:r>
              <a:rPr lang="ru-RU" sz="1600" spc="-1" dirty="0">
                <a:latin typeface="Century Schoolbook"/>
              </a:rPr>
              <a:t>доля посещений по предварительной записи на 1 ноября 2018г.  - 63,1%</a:t>
            </a:r>
          </a:p>
        </p:txBody>
      </p:sp>
      <p:graphicFrame>
        <p:nvGraphicFramePr>
          <p:cNvPr id="13" name="Диаграмма 12">
            <a:extLst>
              <a:ext uri="{FF2B5EF4-FFF2-40B4-BE49-F238E27FC236}">
                <a16:creationId xmlns="" xmlns:lc="http://schemas.openxmlformats.org/drawingml/2006/lockedCanvas" xmlns:a16="http://schemas.microsoft.com/office/drawing/2014/main" id="{08C523CB-5F3F-4F8F-BF1A-DDA9E14A2CFA}"/>
              </a:ext>
            </a:extLst>
          </p:cNvPr>
          <p:cNvGraphicFramePr>
            <a:graphicFrameLocks/>
          </p:cNvGraphicFramePr>
          <p:nvPr/>
        </p:nvGraphicFramePr>
        <p:xfrm>
          <a:off x="4429124" y="3786190"/>
          <a:ext cx="435771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>
            <a:extLst>
              <a:ext uri="{FF2B5EF4-FFF2-40B4-BE49-F238E27FC236}">
                <a16:creationId xmlns="" xmlns:lc="http://schemas.openxmlformats.org/drawingml/2006/lockedCanvas" xmlns:a16="http://schemas.microsoft.com/office/drawing/2014/main" id="{1DF89AD7-3BAB-4C1E-8693-A514482C3C91}"/>
              </a:ext>
            </a:extLst>
          </p:cNvPr>
          <p:cNvGraphicFramePr>
            <a:graphicFrameLocks/>
          </p:cNvGraphicFramePr>
          <p:nvPr/>
        </p:nvGraphicFramePr>
        <p:xfrm>
          <a:off x="214282" y="385762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288000" y="260648"/>
            <a:ext cx="8520840" cy="72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endParaRPr lang="ru-RU" sz="2200" cap="small" spc="-1" dirty="0">
              <a:solidFill>
                <a:srgbClr val="1F497D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ru-RU" sz="2200" b="0" strike="noStrike" spc="-1" dirty="0">
              <a:latin typeface="Arial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8129160" y="5734080"/>
            <a:ext cx="608400" cy="52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091A5FAF-BB63-4F68-9FF0-6F4579AE7CB8}" type="slidenum">
              <a:rPr lang="ru-RU" sz="1400" b="1" strike="noStrike" spc="-1">
                <a:solidFill>
                  <a:srgbClr val="FFFFFF"/>
                </a:solidFill>
                <a:latin typeface="Calibri"/>
              </a:rPr>
              <a:pPr algn="ctr">
                <a:lnSpc>
                  <a:spcPct val="100000"/>
                </a:lnSpc>
              </a:pPr>
              <a:t>27</a:t>
            </a:fld>
            <a:endParaRPr lang="ru-RU" sz="1400" b="0" strike="noStrike" spc="-1" dirty="0">
              <a:latin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1429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cap="small" spc="-1" dirty="0">
                <a:solidFill>
                  <a:srgbClr val="1F497D"/>
                </a:solidFill>
                <a:latin typeface="Times New Roman"/>
              </a:rPr>
              <a:t>6.1 Обеспечение амбулаторного приема плановых пациентов врачами строго по времени и по предварительной записи.</a:t>
            </a:r>
            <a:r>
              <a:rPr lang="ru-RU" sz="2000" cap="small" spc="-1" dirty="0">
                <a:solidFill>
                  <a:srgbClr val="1F497D"/>
                </a:solidFill>
                <a:latin typeface="Century Schoolbook"/>
              </a:rPr>
              <a:t> </a:t>
            </a:r>
            <a:endParaRPr lang="ru-RU" sz="2000" spc="-1" dirty="0">
              <a:solidFill>
                <a:srgbClr val="000000"/>
              </a:solidFill>
              <a:latin typeface="Century Schoolbook"/>
            </a:endParaRPr>
          </a:p>
        </p:txBody>
      </p:sp>
      <p:graphicFrame>
        <p:nvGraphicFramePr>
          <p:cNvPr id="10" name="Table 3"/>
          <p:cNvGraphicFramePr/>
          <p:nvPr/>
        </p:nvGraphicFramePr>
        <p:xfrm>
          <a:off x="539552" y="1196752"/>
          <a:ext cx="2039760" cy="304800"/>
        </p:xfrm>
        <a:graphic>
          <a:graphicData uri="http://schemas.openxmlformats.org/drawingml/2006/table">
            <a:tbl>
              <a:tblPr/>
              <a:tblGrid>
                <a:gridCol w="2039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03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 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643174" y="1071546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pc="-1" dirty="0">
                <a:solidFill>
                  <a:srgbClr val="000000"/>
                </a:solidFill>
                <a:latin typeface="Times New Roman"/>
              </a:rPr>
              <a:t>не менее 90% (доля посещений по установленному времени или по предварительной записи).</a:t>
            </a:r>
            <a:endParaRPr lang="ru-RU" spc="-1" dirty="0"/>
          </a:p>
        </p:txBody>
      </p:sp>
      <p:graphicFrame>
        <p:nvGraphicFramePr>
          <p:cNvPr id="13" name="Table 5"/>
          <p:cNvGraphicFramePr/>
          <p:nvPr/>
        </p:nvGraphicFramePr>
        <p:xfrm>
          <a:off x="857224" y="2143116"/>
          <a:ext cx="7143801" cy="4281103"/>
        </p:xfrm>
        <a:graphic>
          <a:graphicData uri="http://schemas.openxmlformats.org/drawingml/2006/table">
            <a:tbl>
              <a:tblPr/>
              <a:tblGrid>
                <a:gridCol w="2035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4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120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35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359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5640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5202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202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82563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№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Ф.И.О. врача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По предварительной записи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Без предварительной записи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Принято всего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% по предварительной на</a:t>
                      </a:r>
                      <a:r>
                        <a:rPr lang="ru-RU" sz="1100" b="1" strike="noStrike" spc="-1" baseline="0" dirty="0">
                          <a:solidFill>
                            <a:srgbClr val="FFFFFF"/>
                          </a:solidFill>
                          <a:latin typeface="Century Schoolbook"/>
                        </a:rPr>
                        <a:t> 01.11.18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1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% по предварительной на</a:t>
                      </a:r>
                      <a:r>
                        <a:rPr lang="ru-RU" sz="1100" b="1" strike="noStrike" spc="-1" baseline="0" dirty="0">
                          <a:solidFill>
                            <a:srgbClr val="FFFFFF"/>
                          </a:solidFill>
                          <a:latin typeface="Century Schoolbook"/>
                        </a:rPr>
                        <a:t> 20.02.19</a:t>
                      </a:r>
                      <a:endParaRPr lang="ru-RU" sz="1100" b="0" strike="noStrike" spc="-1" dirty="0"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1102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Участковые педиатры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1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Мальцева А.В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43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15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58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74,1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87,4</a:t>
                      </a:r>
                    </a:p>
                  </a:txBody>
                  <a:tcPr marL="0" marR="0" marT="0" marB="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1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Авдонина Ю.В. 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32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16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48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50,0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75,7</a:t>
                      </a:r>
                    </a:p>
                  </a:txBody>
                  <a:tcPr marL="0" marR="0" marT="0" marB="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4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3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Малышева Г.А.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27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13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40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67,5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0" marR="0" marT="0" marB="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92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4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Костюшкина И.В.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29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7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36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80,6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82,5</a:t>
                      </a:r>
                    </a:p>
                  </a:txBody>
                  <a:tcPr marL="0" marR="0" marT="0" marB="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1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5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Иванова Е.С.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43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12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55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78,2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88,2</a:t>
                      </a:r>
                    </a:p>
                  </a:txBody>
                  <a:tcPr marL="0" marR="0" marT="0" marB="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1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6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Зайцева А.И.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18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12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30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60,0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75,3</a:t>
                      </a:r>
                    </a:p>
                  </a:txBody>
                  <a:tcPr marL="0" marR="0" marT="0" marB="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1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7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Шараева О.В.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20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13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33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60,6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</a:t>
                      </a:r>
                    </a:p>
                  </a:txBody>
                  <a:tcPr marL="0" marR="0" marT="0" marB="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64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8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 err="1">
                          <a:solidFill>
                            <a:srgbClr val="000000"/>
                          </a:solidFill>
                          <a:latin typeface="Century Schoolbook"/>
                        </a:rPr>
                        <a:t>Бакыбаева</a:t>
                      </a: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 Э.Н.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35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10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45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77,8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</a:t>
                      </a:r>
                    </a:p>
                  </a:txBody>
                  <a:tcPr marL="0" marR="0" marT="0" marB="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64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9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Бурнышева Е.Н.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11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8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19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57,9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79,2</a:t>
                      </a:r>
                    </a:p>
                  </a:txBody>
                  <a:tcPr marL="0" marR="0" marT="0" marB="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61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 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 Итого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258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151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>
                          <a:solidFill>
                            <a:srgbClr val="000000"/>
                          </a:solidFill>
                          <a:latin typeface="Century Schoolbook"/>
                        </a:rPr>
                        <a:t>409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solidFill>
                            <a:srgbClr val="000000"/>
                          </a:solidFill>
                          <a:latin typeface="Century Schoolbook"/>
                        </a:rPr>
                        <a:t>63,1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1"/>
                        </a:spcAft>
                      </a:pPr>
                      <a:r>
                        <a:rPr lang="ru-RU" sz="1100" b="0" strike="noStrike" spc="-1" dirty="0">
                          <a:latin typeface="Arial"/>
                        </a:rPr>
                        <a:t>81,0</a:t>
                      </a:r>
                    </a:p>
                  </a:txBody>
                  <a:tcPr marL="9360" marR="9360"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4" name="CustomShape 6"/>
          <p:cNvSpPr/>
          <p:nvPr/>
        </p:nvSpPr>
        <p:spPr>
          <a:xfrm>
            <a:off x="5857884" y="6143644"/>
            <a:ext cx="791640" cy="34092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Прямоугольник 15"/>
          <p:cNvSpPr/>
          <p:nvPr/>
        </p:nvSpPr>
        <p:spPr>
          <a:xfrm>
            <a:off x="642910" y="1785926"/>
            <a:ext cx="70723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pc="-1" dirty="0">
                <a:latin typeface="Century Schoolbook"/>
              </a:rPr>
              <a:t>Динамика доли посещений по предварительной записи</a:t>
            </a:r>
          </a:p>
        </p:txBody>
      </p:sp>
      <p:sp>
        <p:nvSpPr>
          <p:cNvPr id="17" name="CustomShape 6"/>
          <p:cNvSpPr/>
          <p:nvPr/>
        </p:nvSpPr>
        <p:spPr>
          <a:xfrm>
            <a:off x="7000892" y="6143644"/>
            <a:ext cx="791640" cy="34092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extShape 1"/>
          <p:cNvSpPr txBox="1"/>
          <p:nvPr/>
        </p:nvSpPr>
        <p:spPr>
          <a:xfrm>
            <a:off x="214282" y="142852"/>
            <a:ext cx="8424720" cy="935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000" b="0" strike="noStrike" cap="small" spc="-1" dirty="0">
                <a:solidFill>
                  <a:srgbClr val="1F497D"/>
                </a:solidFill>
                <a:latin typeface="Times New Roman"/>
              </a:rPr>
              <a:t>6.2 Обеспечение удаленной записи на прием в МО (через интернет, колл-центр)</a:t>
            </a:r>
            <a:r>
              <a:t/>
            </a:r>
            <a:br/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46" name="TextShape 2"/>
          <p:cNvSpPr txBox="1"/>
          <p:nvPr/>
        </p:nvSpPr>
        <p:spPr>
          <a:xfrm>
            <a:off x="323640" y="2276872"/>
            <a:ext cx="4319798" cy="393821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</a:rPr>
              <a:t>Проведенные мероприятия: </a:t>
            </a:r>
          </a:p>
          <a:p>
            <a:pPr algn="just">
              <a:lnSpc>
                <a:spcPct val="100000"/>
              </a:lnSpc>
              <a:spcBef>
                <a:spcPts val="601"/>
              </a:spcBef>
              <a:buFont typeface="Arial" pitchFamily="34" charset="0"/>
              <a:buChar char="•"/>
            </a:pPr>
            <a:r>
              <a:rPr lang="ru-RU" sz="1600" b="0" strike="noStrike" spc="-1" dirty="0">
                <a:latin typeface="Century Schoolbook"/>
              </a:rPr>
              <a:t>    Разделен функционал регистраторов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Выделен в отдельное помещение колл-центр.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/>
              </a:rPr>
              <a:t>Проведено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обучение врачей ведущих прием записи пациента в программе МИС к 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себе на повторный прием и на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прием к другому врачу 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 smtClean="0">
                <a:solidFill>
                  <a:srgbClr val="000000"/>
                </a:solidFill>
                <a:latin typeface="Century Schoolbook"/>
              </a:rPr>
              <a:t>Предоставлена возможность </a:t>
            </a:r>
            <a:r>
              <a:rPr lang="ru-RU" sz="1600" spc="-1" dirty="0">
                <a:latin typeface="Century Schoolbook"/>
              </a:rPr>
              <a:t>плановой предварительной  записи на прием на </a:t>
            </a:r>
            <a:r>
              <a:rPr lang="ru-RU" sz="1600" spc="-1" dirty="0" smtClean="0">
                <a:latin typeface="Century Schoolbook"/>
              </a:rPr>
              <a:t>более длительный срок с учетом диспансерного наблюдения и др.</a:t>
            </a:r>
            <a:endParaRPr lang="ru-RU" sz="1600" strike="noStrike" spc="-1" dirty="0">
              <a:latin typeface="Century Schoolbook"/>
            </a:endParaRP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graphicFrame>
        <p:nvGraphicFramePr>
          <p:cNvPr id="347" name="Table 3"/>
          <p:cNvGraphicFramePr/>
          <p:nvPr/>
        </p:nvGraphicFramePr>
        <p:xfrm>
          <a:off x="395640" y="934560"/>
          <a:ext cx="2039760" cy="304800"/>
        </p:xfrm>
        <a:graphic>
          <a:graphicData uri="http://schemas.openxmlformats.org/drawingml/2006/table">
            <a:tbl>
              <a:tblPr/>
              <a:tblGrid>
                <a:gridCol w="2039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03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8" name="CustomShape 4"/>
          <p:cNvSpPr/>
          <p:nvPr/>
        </p:nvSpPr>
        <p:spPr>
          <a:xfrm>
            <a:off x="2483640" y="786240"/>
            <a:ext cx="619236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не менее 50% доля записанных пациентов без посещения поликлиники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349" name="CustomShape 5"/>
          <p:cNvSpPr/>
          <p:nvPr/>
        </p:nvSpPr>
        <p:spPr>
          <a:xfrm>
            <a:off x="467640" y="1412640"/>
            <a:ext cx="7715160" cy="8642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</a:rPr>
              <a:t>Исходное состояние: </a:t>
            </a: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Доля произведенных записей без посещения поликлиники, не включая запись через телефон регистратуры  </a:t>
            </a:r>
            <a:r>
              <a:rPr lang="ru-RU" sz="1600" b="1" strike="noStrike" spc="-1" dirty="0">
                <a:solidFill>
                  <a:srgbClr val="FF0000"/>
                </a:solidFill>
                <a:latin typeface="Century Schoolbook"/>
              </a:rPr>
              <a:t>8,1%</a:t>
            </a:r>
            <a:r>
              <a:rPr lang="ru-RU" sz="1600" b="0" strike="noStrike" spc="-1" dirty="0">
                <a:solidFill>
                  <a:srgbClr val="FF0000"/>
                </a:solidFill>
                <a:latin typeface="Century Schoolbook"/>
              </a:rPr>
              <a:t> </a:t>
            </a:r>
            <a:endParaRPr lang="ru-RU" sz="1600" b="0" strike="noStrike" spc="-1" dirty="0">
              <a:latin typeface="Arial"/>
            </a:endParaRPr>
          </a:p>
        </p:txBody>
      </p:sp>
      <p:pic>
        <p:nvPicPr>
          <p:cNvPr id="1026" name="Picture 2" descr="C:\Users\Пользователь\AppData\Local\Microsoft\Windows\Temporary Internet Files\Content.IE5\NMPJONC5\IMG-20190315-WA0008.jpg"/>
          <p:cNvPicPr>
            <a:picLocks noChangeAspect="1" noChangeArrowheads="1"/>
          </p:cNvPicPr>
          <p:nvPr/>
        </p:nvPicPr>
        <p:blipFill>
          <a:blip r:embed="rId2" cstate="print"/>
          <a:srcRect t="19020" b="59393"/>
          <a:stretch>
            <a:fillRect/>
          </a:stretch>
        </p:blipFill>
        <p:spPr bwMode="auto">
          <a:xfrm>
            <a:off x="5429256" y="2214554"/>
            <a:ext cx="2857520" cy="714380"/>
          </a:xfrm>
          <a:prstGeom prst="rect">
            <a:avLst/>
          </a:prstGeom>
          <a:noFill/>
        </p:spPr>
      </p:pic>
      <p:pic>
        <p:nvPicPr>
          <p:cNvPr id="2050" name="Picture 2" descr="C:\Users\User\Downloads\IMG-20190319-WA0019.jpg"/>
          <p:cNvPicPr>
            <a:picLocks noChangeAspect="1" noChangeArrowheads="1"/>
          </p:cNvPicPr>
          <p:nvPr/>
        </p:nvPicPr>
        <p:blipFill>
          <a:blip r:embed="rId3"/>
          <a:srcRect l="21679" t="19596" r="13867" b="18750"/>
          <a:stretch>
            <a:fillRect/>
          </a:stretch>
        </p:blipFill>
        <p:spPr bwMode="auto">
          <a:xfrm>
            <a:off x="5429256" y="2928934"/>
            <a:ext cx="2857520" cy="205005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215338" y="5786454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28</a:t>
            </a:r>
            <a:endParaRPr lang="ru-RU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extShape 1"/>
          <p:cNvSpPr txBox="1"/>
          <p:nvPr/>
        </p:nvSpPr>
        <p:spPr>
          <a:xfrm>
            <a:off x="251640" y="116640"/>
            <a:ext cx="8424720" cy="935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000" b="0" strike="noStrike" cap="small" spc="-1" dirty="0">
                <a:solidFill>
                  <a:srgbClr val="1F497D"/>
                </a:solidFill>
                <a:latin typeface="Times New Roman"/>
              </a:rPr>
              <a:t>6.2 Обеспечение удаленной записи на прием в МО (через интернет, колл-центр)</a:t>
            </a:r>
            <a:r>
              <a:t/>
            </a:r>
            <a:br/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graphicFrame>
        <p:nvGraphicFramePr>
          <p:cNvPr id="354" name="Table 2"/>
          <p:cNvGraphicFramePr/>
          <p:nvPr/>
        </p:nvGraphicFramePr>
        <p:xfrm>
          <a:off x="395640" y="934560"/>
          <a:ext cx="2039760" cy="304800"/>
        </p:xfrm>
        <a:graphic>
          <a:graphicData uri="http://schemas.openxmlformats.org/drawingml/2006/table">
            <a:tbl>
              <a:tblPr/>
              <a:tblGrid>
                <a:gridCol w="2039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03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5" name="CustomShape 3"/>
          <p:cNvSpPr/>
          <p:nvPr/>
        </p:nvSpPr>
        <p:spPr>
          <a:xfrm>
            <a:off x="2483640" y="786240"/>
            <a:ext cx="619236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не менее 50% доля записанных пациентов без посещения поликлиники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356" name="CustomShape 4"/>
          <p:cNvSpPr/>
          <p:nvPr/>
        </p:nvSpPr>
        <p:spPr>
          <a:xfrm>
            <a:off x="611560" y="1412776"/>
            <a:ext cx="820872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FF0000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FF0000"/>
                </a:solidFill>
                <a:latin typeface="Century Schoolbook"/>
              </a:rPr>
              <a:t>Текущее состояние: </a:t>
            </a:r>
            <a:r>
              <a:rPr lang="ru-RU" sz="1600" b="0" strike="noStrike" spc="-1" dirty="0">
                <a:latin typeface="Century Schoolbook"/>
              </a:rPr>
              <a:t>63,0%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 доля записанных пациентов без посещения регистратуры  поликлиники</a:t>
            </a:r>
            <a:r>
              <a:rPr lang="ru-RU" sz="1600" b="0" strike="noStrike" spc="-1" dirty="0">
                <a:solidFill>
                  <a:srgbClr val="FF0000"/>
                </a:solidFill>
                <a:latin typeface="Century Schoolbook"/>
              </a:rPr>
              <a:t> </a:t>
            </a:r>
            <a:r>
              <a:rPr lang="ru-RU" sz="1600" b="0" strike="noStrike" spc="-1" dirty="0">
                <a:latin typeface="Century Schoolbook"/>
              </a:rPr>
              <a:t>(</a:t>
            </a:r>
            <a:r>
              <a:rPr lang="ru-RU" sz="1600" spc="-1" dirty="0">
                <a:latin typeface="Century Schoolbook"/>
              </a:rPr>
              <a:t>ЕПГУ</a:t>
            </a:r>
            <a:r>
              <a:rPr lang="ru-RU" sz="1600" b="0" strike="noStrike" spc="-1" dirty="0">
                <a:latin typeface="Century Schoolbook"/>
              </a:rPr>
              <a:t> , колл –центр, записи с приема)</a:t>
            </a:r>
            <a:endParaRPr lang="ru-RU" sz="1600" b="0" strike="noStrike" spc="-1" dirty="0">
              <a:latin typeface="Arial"/>
            </a:endParaRP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="" xmlns:a16="http://schemas.microsoft.com/office/drawing/2014/main" id="{CDFB8323-0358-4907-B0BB-A97419CF6870}"/>
              </a:ext>
            </a:extLst>
          </p:cNvPr>
          <p:cNvGraphicFramePr>
            <a:graphicFrameLocks/>
          </p:cNvGraphicFramePr>
          <p:nvPr/>
        </p:nvGraphicFramePr>
        <p:xfrm>
          <a:off x="285720" y="3071810"/>
          <a:ext cx="3857652" cy="2985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>
            <a:extLst>
              <a:ext uri="{FF2B5EF4-FFF2-40B4-BE49-F238E27FC236}">
                <a16:creationId xmlns="" xmlns:a16="http://schemas.microsoft.com/office/drawing/2014/main" id="{2AAB2F37-F26C-4C95-8CFE-FB9A945B486A}"/>
              </a:ext>
            </a:extLst>
          </p:cNvPr>
          <p:cNvGraphicFramePr>
            <a:graphicFrameLocks/>
          </p:cNvGraphicFramePr>
          <p:nvPr/>
        </p:nvGraphicFramePr>
        <p:xfrm>
          <a:off x="4000496" y="3071810"/>
          <a:ext cx="4500594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15338" y="5857892"/>
            <a:ext cx="441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29</a:t>
            </a:r>
            <a:endParaRPr lang="ru-RU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4"/>
          <p:cNvPicPr/>
          <p:nvPr/>
        </p:nvPicPr>
        <p:blipFill>
          <a:blip r:embed="rId2" cstate="print"/>
          <a:srcRect l="32328" t="7840" r="33844" b="7598"/>
          <a:stretch/>
        </p:blipFill>
        <p:spPr>
          <a:xfrm>
            <a:off x="5436000" y="0"/>
            <a:ext cx="3410640" cy="5196960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14" name="Picture 2"/>
          <p:cNvPicPr/>
          <p:nvPr/>
        </p:nvPicPr>
        <p:blipFill>
          <a:blip r:embed="rId3" cstate="print"/>
          <a:srcRect l="32079" t="8150" r="33388" b="14660"/>
          <a:stretch/>
        </p:blipFill>
        <p:spPr>
          <a:xfrm>
            <a:off x="0" y="25560"/>
            <a:ext cx="4139640" cy="5190840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15" name="Picture 3"/>
          <p:cNvPicPr/>
          <p:nvPr/>
        </p:nvPicPr>
        <p:blipFill>
          <a:blip r:embed="rId4" cstate="print"/>
          <a:srcRect l="32173" t="8430" r="33117" b="7480"/>
          <a:stretch/>
        </p:blipFill>
        <p:spPr>
          <a:xfrm>
            <a:off x="2195640" y="1008360"/>
            <a:ext cx="4156920" cy="5660640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16" name="CustomShape 1"/>
          <p:cNvSpPr/>
          <p:nvPr/>
        </p:nvSpPr>
        <p:spPr>
          <a:xfrm>
            <a:off x="2771640" y="6112080"/>
            <a:ext cx="3580920" cy="371160"/>
          </a:xfrm>
          <a:prstGeom prst="ellipse">
            <a:avLst/>
          </a:prstGeom>
          <a:noFill/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7" name="Picture 7"/>
          <p:cNvPicPr/>
          <p:nvPr/>
        </p:nvPicPr>
        <p:blipFill>
          <a:blip r:embed="rId5" cstate="print"/>
          <a:stretch/>
        </p:blipFill>
        <p:spPr>
          <a:xfrm>
            <a:off x="5631480" y="188640"/>
            <a:ext cx="596520" cy="327960"/>
          </a:xfrm>
          <a:prstGeom prst="rect">
            <a:avLst/>
          </a:prstGeom>
          <a:ln>
            <a:noFill/>
          </a:ln>
        </p:spPr>
      </p:pic>
      <p:sp>
        <p:nvSpPr>
          <p:cNvPr id="118" name="TextShape 2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19" name="TextShape 3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FD9BF3CB-46D4-4ED4-A613-033DFD604669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3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Shape 1"/>
          <p:cNvSpPr txBox="1"/>
          <p:nvPr/>
        </p:nvSpPr>
        <p:spPr>
          <a:xfrm>
            <a:off x="251520" y="1556792"/>
            <a:ext cx="8496720" cy="329092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ru-RU" sz="1600" spc="-1" dirty="0">
                <a:solidFill>
                  <a:srgbClr val="C00000"/>
                </a:solidFill>
                <a:latin typeface="Century Schoolbook"/>
              </a:rPr>
              <a:t>Исходное состояние: 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 от 6 до 8 посещений (при прохождения ПМО </a:t>
            </a:r>
            <a:r>
              <a:rPr lang="ru-RU" sz="1600" spc="-1" dirty="0" smtClean="0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детей в возрасте 6 лет (проанализировано  100 карт)</a:t>
            </a: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lang="ru-RU" sz="1600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dirty="0"/>
              <a:t/>
            </a:r>
            <a:br>
              <a:rPr dirty="0"/>
            </a:b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                              </a:t>
            </a:r>
          </a:p>
        </p:txBody>
      </p:sp>
      <p:graphicFrame>
        <p:nvGraphicFramePr>
          <p:cNvPr id="362" name="Table 2"/>
          <p:cNvGraphicFramePr/>
          <p:nvPr/>
        </p:nvGraphicFramePr>
        <p:xfrm>
          <a:off x="357158" y="1142984"/>
          <a:ext cx="1967760" cy="304800"/>
        </p:xfrm>
        <a:graphic>
          <a:graphicData uri="http://schemas.openxmlformats.org/drawingml/2006/table">
            <a:tbl>
              <a:tblPr/>
              <a:tblGrid>
                <a:gridCol w="1967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03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3" name="CustomShape 3"/>
          <p:cNvSpPr/>
          <p:nvPr/>
        </p:nvSpPr>
        <p:spPr>
          <a:xfrm>
            <a:off x="251640" y="260640"/>
            <a:ext cx="8496720" cy="7394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0" strike="noStrike" cap="small" spc="-1" dirty="0">
                <a:solidFill>
                  <a:srgbClr val="1F497D"/>
                </a:solidFill>
                <a:latin typeface="Times New Roman"/>
              </a:rPr>
              <a:t>6.3 Обеспечение выполнения профилактического осмотра и/или диспансеризации за минимальное количество посещений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364" name="CustomShape 4"/>
          <p:cNvSpPr/>
          <p:nvPr/>
        </p:nvSpPr>
        <p:spPr>
          <a:xfrm>
            <a:off x="2399400" y="1171080"/>
            <a:ext cx="208296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</a:rPr>
              <a:t>не более 3 посещений</a:t>
            </a:r>
            <a:endParaRPr lang="ru-RU" sz="1600" b="0" strike="noStrike" spc="-1">
              <a:latin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10055"/>
          <a:stretch>
            <a:fillRect/>
          </a:stretch>
        </p:blipFill>
        <p:spPr bwMode="auto">
          <a:xfrm>
            <a:off x="214282" y="2071678"/>
            <a:ext cx="7215238" cy="459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429520" y="3000372"/>
          <a:ext cx="1357322" cy="1682496"/>
        </p:xfrm>
        <a:graphic>
          <a:graphicData uri="http://schemas.openxmlformats.org/drawingml/2006/table">
            <a:tbl>
              <a:tblPr/>
              <a:tblGrid>
                <a:gridCol w="135732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 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УЗИ сердца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 ЭКГ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 УЗИ БП и почек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 Гинеколог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 ОАК ОАМ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 Специалисты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Психиатр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 Педиатр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500034" y="3786190"/>
            <a:ext cx="357190" cy="285752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286776" y="585789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30</a:t>
            </a:r>
            <a:endParaRPr lang="ru-RU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Shape 1"/>
          <p:cNvSpPr txBox="1"/>
          <p:nvPr/>
        </p:nvSpPr>
        <p:spPr>
          <a:xfrm>
            <a:off x="642910" y="3643314"/>
            <a:ext cx="7358114" cy="57150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74320" indent="-273960" algn="ctr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r>
              <a:rPr lang="ru-RU" sz="1600" b="1" spc="-1" dirty="0">
                <a:solidFill>
                  <a:srgbClr val="000000"/>
                </a:solidFill>
                <a:latin typeface="Century Schoolbook"/>
              </a:rPr>
              <a:t>Анализ количества явок необходимых </a:t>
            </a:r>
          </a:p>
          <a:p>
            <a:pPr marL="274320" indent="-273960" algn="ctr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r>
              <a:rPr lang="ru-RU" sz="1600" b="1" spc="-1" dirty="0">
                <a:solidFill>
                  <a:srgbClr val="000000"/>
                </a:solidFill>
                <a:latin typeface="Century Schoolbook"/>
              </a:rPr>
              <a:t>для прохождения медосмотра (неорганизованные дети 6 лет)</a:t>
            </a:r>
            <a:endParaRPr lang="ru-RU" sz="1600" b="1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dirty="0"/>
              <a:t/>
            </a:r>
            <a:br>
              <a:rPr dirty="0"/>
            </a:b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                              </a:t>
            </a:r>
          </a:p>
        </p:txBody>
      </p:sp>
      <p:graphicFrame>
        <p:nvGraphicFramePr>
          <p:cNvPr id="362" name="Table 2"/>
          <p:cNvGraphicFramePr/>
          <p:nvPr/>
        </p:nvGraphicFramePr>
        <p:xfrm>
          <a:off x="357158" y="1142984"/>
          <a:ext cx="1967760" cy="304800"/>
        </p:xfrm>
        <a:graphic>
          <a:graphicData uri="http://schemas.openxmlformats.org/drawingml/2006/table">
            <a:tbl>
              <a:tblPr/>
              <a:tblGrid>
                <a:gridCol w="1967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03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3" name="CustomShape 3"/>
          <p:cNvSpPr/>
          <p:nvPr/>
        </p:nvSpPr>
        <p:spPr>
          <a:xfrm>
            <a:off x="251640" y="260640"/>
            <a:ext cx="8496720" cy="7394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0" strike="noStrike" cap="small" spc="-1" dirty="0">
                <a:solidFill>
                  <a:srgbClr val="1F497D"/>
                </a:solidFill>
                <a:latin typeface="Times New Roman"/>
              </a:rPr>
              <a:t>6.3 Обеспечение выполнения профилактического осмотра и/или диспансеризации за минимальное количество посещений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364" name="CustomShape 4"/>
          <p:cNvSpPr/>
          <p:nvPr/>
        </p:nvSpPr>
        <p:spPr>
          <a:xfrm>
            <a:off x="2399400" y="1171080"/>
            <a:ext cx="208296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</a:rPr>
              <a:t>не более 3 посещений</a:t>
            </a:r>
            <a:endParaRPr lang="ru-RU" sz="1600" b="0" strike="noStrike" spc="-1">
              <a:latin typeface="Arial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28596" y="4500570"/>
          <a:ext cx="7715304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57158" y="1500174"/>
            <a:ext cx="8358246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ts val="601"/>
              </a:spcBef>
            </a:pPr>
            <a:endParaRPr lang="ru-RU" sz="1600" spc="-1" dirty="0">
              <a:solidFill>
                <a:srgbClr val="C00000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r>
              <a:rPr lang="ru-RU" sz="1600" spc="-1" dirty="0">
                <a:solidFill>
                  <a:srgbClr val="C00000"/>
                </a:solidFill>
                <a:latin typeface="Century Schoolbook"/>
              </a:rPr>
              <a:t>Проведенные мероприятия:</a:t>
            </a:r>
          </a:p>
          <a:p>
            <a:pPr algn="just">
              <a:lnSpc>
                <a:spcPct val="100000"/>
              </a:lnSpc>
              <a:spcBef>
                <a:spcPts val="601"/>
              </a:spcBef>
              <a:buFont typeface="Arial" pitchFamily="34" charset="0"/>
              <a:buChar char="•"/>
            </a:pPr>
            <a:r>
              <a:rPr lang="ru-RU" sz="1600" spc="-1" dirty="0">
                <a:latin typeface="Century Schoolbook"/>
              </a:rPr>
              <a:t>    внедрили централизованное планирование ПМО на конкретный день и время</a:t>
            </a:r>
          </a:p>
          <a:p>
            <a:pPr algn="just">
              <a:lnSpc>
                <a:spcPct val="100000"/>
              </a:lnSpc>
              <a:spcBef>
                <a:spcPts val="601"/>
              </a:spcBef>
              <a:buFont typeface="Arial" pitchFamily="34" charset="0"/>
              <a:buChar char="•"/>
            </a:pPr>
            <a:r>
              <a:rPr lang="ru-RU" sz="1600" spc="-1" dirty="0">
                <a:latin typeface="Century Schoolbook"/>
              </a:rPr>
              <a:t>    выдается маршрутный лист для родителей по прохождению </a:t>
            </a:r>
            <a:r>
              <a:rPr lang="ru-RU" sz="1600" spc="-1" dirty="0" err="1">
                <a:latin typeface="Century Schoolbook"/>
              </a:rPr>
              <a:t>мед.осмотра</a:t>
            </a:r>
            <a:endParaRPr lang="ru-RU" sz="1600" spc="-1" dirty="0"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  <a:buFont typeface="Arial" pitchFamily="34" charset="0"/>
              <a:buChar char="•"/>
            </a:pPr>
            <a:r>
              <a:rPr lang="ru-RU" sz="1600" spc="-1" dirty="0">
                <a:latin typeface="Century Schoolbook"/>
              </a:rPr>
              <a:t>    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приобретены 3 аппарата УЗИ, электрокардиограф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обеспечена доступность  </a:t>
            </a:r>
            <a:r>
              <a:rPr lang="ru-RU" sz="1600" spc="-1" dirty="0" smtClean="0">
                <a:solidFill>
                  <a:srgbClr val="000000"/>
                </a:solidFill>
                <a:latin typeface="Century Schoolbook"/>
              </a:rPr>
              <a:t>врача стоматолога детского 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и </a:t>
            </a:r>
            <a:r>
              <a:rPr lang="ru-RU" sz="1600" spc="-1" dirty="0" smtClean="0">
                <a:solidFill>
                  <a:srgbClr val="000000"/>
                </a:solidFill>
                <a:latin typeface="Century Schoolbook"/>
              </a:rPr>
              <a:t>врача психиатра детского </a:t>
            </a: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на базе поликлиники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15338" y="585789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31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CustomShape 1"/>
          <p:cNvSpPr/>
          <p:nvPr/>
        </p:nvSpPr>
        <p:spPr>
          <a:xfrm>
            <a:off x="143640" y="285120"/>
            <a:ext cx="8549640" cy="742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7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</a:rPr>
              <a:t>7.1 Вовлеченность руководителей медицинской организации во внедрение бережливых </a:t>
            </a:r>
            <a:r>
              <a:rPr lang="ru-RU" sz="2200" b="0" strike="noStrike" cap="small" spc="-1" dirty="0" smtClean="0">
                <a:solidFill>
                  <a:srgbClr val="1F497D"/>
                </a:solidFill>
                <a:latin typeface="Times New Roman"/>
              </a:rPr>
              <a:t>технологий</a:t>
            </a:r>
            <a:endParaRPr lang="ru-RU" sz="2200" b="0" strike="noStrike" spc="-1" dirty="0">
              <a:latin typeface="Arial"/>
            </a:endParaRPr>
          </a:p>
        </p:txBody>
      </p:sp>
      <p:sp>
        <p:nvSpPr>
          <p:cNvPr id="366" name="CustomShape 2"/>
          <p:cNvSpPr/>
          <p:nvPr/>
        </p:nvSpPr>
        <p:spPr>
          <a:xfrm>
            <a:off x="2932920" y="1084680"/>
            <a:ext cx="538308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Times New Roman"/>
                <a:ea typeface="Calibri"/>
              </a:rPr>
              <a:t>Не менее 1 проекта по улучшению в год у каждого руководителя МО и его заместителей</a:t>
            </a:r>
            <a:endParaRPr lang="ru-RU" sz="1600" b="0" strike="noStrike" spc="-1">
              <a:latin typeface="Arial"/>
            </a:endParaRPr>
          </a:p>
        </p:txBody>
      </p:sp>
      <p:graphicFrame>
        <p:nvGraphicFramePr>
          <p:cNvPr id="367" name="Table 3"/>
          <p:cNvGraphicFramePr/>
          <p:nvPr/>
        </p:nvGraphicFramePr>
        <p:xfrm>
          <a:off x="484560" y="1156680"/>
          <a:ext cx="2250360" cy="298440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8" name="CustomShape 4"/>
          <p:cNvSpPr/>
          <p:nvPr/>
        </p:nvSpPr>
        <p:spPr>
          <a:xfrm>
            <a:off x="395536" y="1700808"/>
            <a:ext cx="7920360" cy="180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</a:rPr>
              <a:t>Проведенные мероприятия:</a:t>
            </a:r>
            <a:endParaRPr lang="ru-RU" sz="1600" b="0" strike="noStrike" spc="-1" dirty="0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обучение главного врача на базе Центра бережливых технологий в здравоохранении </a:t>
            </a:r>
            <a:r>
              <a:rPr lang="ru-RU" sz="1600" b="0" strike="noStrike" spc="-1" dirty="0" err="1">
                <a:solidFill>
                  <a:srgbClr val="000000"/>
                </a:solidFill>
                <a:latin typeface="Century Schoolbook"/>
              </a:rPr>
              <a:t>СибГМУ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г. Томск цикл «Бережливый менеджмент для руководителей»</a:t>
            </a:r>
            <a:endParaRPr lang="ru-RU" sz="1600" b="0" strike="noStrike" spc="-1" dirty="0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обучение заместителей главного врача на базе Учебно-методического центра ПАО «НЗХК» теоретический минимум и «Фабрика процессов»</a:t>
            </a:r>
          </a:p>
        </p:txBody>
      </p:sp>
      <p:pic>
        <p:nvPicPr>
          <p:cNvPr id="369" name="Рисунок 7"/>
          <p:cNvPicPr/>
          <p:nvPr/>
        </p:nvPicPr>
        <p:blipFill>
          <a:blip r:embed="rId2" cstate="print"/>
          <a:stretch/>
        </p:blipFill>
        <p:spPr>
          <a:xfrm>
            <a:off x="467640" y="3891600"/>
            <a:ext cx="4818960" cy="2705400"/>
          </a:xfrm>
          <a:prstGeom prst="rect">
            <a:avLst/>
          </a:prstGeom>
          <a:ln>
            <a:noFill/>
          </a:ln>
        </p:spPr>
      </p:pic>
      <p:pic>
        <p:nvPicPr>
          <p:cNvPr id="370" name="Рисунок 8"/>
          <p:cNvPicPr/>
          <p:nvPr/>
        </p:nvPicPr>
        <p:blipFill>
          <a:blip r:embed="rId3" cstate="print"/>
          <a:stretch/>
        </p:blipFill>
        <p:spPr>
          <a:xfrm>
            <a:off x="5364088" y="3645024"/>
            <a:ext cx="2592000" cy="2920296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286776" y="585789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32</a:t>
            </a:r>
            <a:endParaRPr lang="ru-RU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CustomShape 1"/>
          <p:cNvSpPr/>
          <p:nvPr/>
        </p:nvSpPr>
        <p:spPr>
          <a:xfrm>
            <a:off x="0" y="142852"/>
            <a:ext cx="8549640" cy="742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32500" lnSpcReduction="20000"/>
          </a:bodyPr>
          <a:lstStyle/>
          <a:p>
            <a:pPr>
              <a:lnSpc>
                <a:spcPct val="107000"/>
              </a:lnSpc>
            </a:pPr>
            <a:r>
              <a:rPr lang="ru-RU" sz="6800" b="0" strike="noStrike" cap="small" spc="-1" dirty="0">
                <a:solidFill>
                  <a:srgbClr val="1F497D"/>
                </a:solidFill>
                <a:latin typeface="Times New Roman"/>
              </a:rPr>
              <a:t>7.1 Вовлеченность руководителей медицинской организации во внедрение бережливых технологий</a:t>
            </a:r>
            <a:r>
              <a:rPr lang="ru-RU" sz="6800" b="1" strike="noStrike" cap="small" spc="-1" dirty="0">
                <a:solidFill>
                  <a:srgbClr val="FFFFFF"/>
                </a:solidFill>
                <a:latin typeface="Times New Roman"/>
                <a:ea typeface="Calibri"/>
              </a:rPr>
              <a:t> </a:t>
            </a:r>
            <a:r>
              <a:rPr lang="ru-RU" sz="2400" b="1" strike="noStrike" cap="small" spc="-1" dirty="0">
                <a:solidFill>
                  <a:srgbClr val="FFFFFF"/>
                </a:solidFill>
                <a:latin typeface="Century Schoolbook"/>
                <a:ea typeface="Calibri"/>
              </a:rPr>
              <a:t>и реализации предложений по улучшению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372" name="CustomShape 2"/>
          <p:cNvSpPr/>
          <p:nvPr/>
        </p:nvSpPr>
        <p:spPr>
          <a:xfrm>
            <a:off x="214282" y="857232"/>
            <a:ext cx="6215106" cy="307183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 pitchFamily="18" charset="0"/>
              </a:rPr>
              <a:t>Текущее состояние: </a:t>
            </a:r>
          </a:p>
          <a:p>
            <a:pPr>
              <a:lnSpc>
                <a:spcPct val="100000"/>
              </a:lnSpc>
            </a:pPr>
            <a:r>
              <a:rPr lang="ru-RU" sz="1600" b="0" strike="noStrike" spc="-1" dirty="0">
                <a:latin typeface="Century Schoolbook" pitchFamily="18" charset="0"/>
              </a:rPr>
              <a:t>У каждого руководителя имеется по одному проекту:</a:t>
            </a:r>
          </a:p>
          <a:p>
            <a:pPr lvl="0"/>
            <a:r>
              <a:rPr lang="ru-RU" sz="1600" b="1" strike="noStrike" spc="-1" dirty="0">
                <a:latin typeface="Century Schoolbook" pitchFamily="18" charset="0"/>
                <a:cs typeface="Times New Roman" pitchFamily="18" charset="0"/>
              </a:rPr>
              <a:t>Главный врач Николаева А.Е</a:t>
            </a:r>
            <a:r>
              <a:rPr lang="ru-RU" sz="1600" b="0" strike="noStrike" spc="-1" dirty="0">
                <a:latin typeface="Century Schoolbook" pitchFamily="18" charset="0"/>
                <a:cs typeface="Times New Roman" pitchFamily="18" charset="0"/>
              </a:rPr>
              <a:t>. </a:t>
            </a:r>
            <a:r>
              <a:rPr lang="ru-RU" sz="1600" strike="noStrike" spc="-1" dirty="0">
                <a:latin typeface="Century Schoolbook" pitchFamily="18" charset="0"/>
                <a:cs typeface="Times New Roman" pitchFamily="18" charset="0"/>
              </a:rPr>
              <a:t>- </a:t>
            </a:r>
            <a:r>
              <a:rPr lang="ru-RU" sz="1600" dirty="0">
                <a:latin typeface="Century Schoolbook" pitchFamily="18" charset="0"/>
                <a:cs typeface="Times New Roman" pitchFamily="18" charset="0"/>
              </a:rPr>
              <a:t>оперативное управление </a:t>
            </a:r>
            <a:r>
              <a:rPr lang="ru-RU" sz="1600" dirty="0" smtClean="0">
                <a:latin typeface="Century Schoolbook" pitchFamily="18" charset="0"/>
                <a:cs typeface="Times New Roman" pitchFamily="18" charset="0"/>
              </a:rPr>
              <a:t> процессами и запасами  в поликлинике через </a:t>
            </a:r>
            <a:r>
              <a:rPr lang="ru-RU" sz="1600" dirty="0" err="1" smtClean="0">
                <a:latin typeface="Century Schoolbook" pitchFamily="18" charset="0"/>
                <a:cs typeface="Times New Roman" pitchFamily="18" charset="0"/>
              </a:rPr>
              <a:t>инфоцентр</a:t>
            </a:r>
            <a:endParaRPr lang="ru-RU" sz="1600" dirty="0">
              <a:latin typeface="Century Schoolbook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 dirty="0">
                <a:latin typeface="Century Schoolbook" pitchFamily="18" charset="0"/>
                <a:cs typeface="Times New Roman" pitchFamily="18" charset="0"/>
              </a:rPr>
              <a:t>Зам. главного врача Тимербулатова М.В</a:t>
            </a:r>
            <a:r>
              <a:rPr lang="ru-RU" sz="1600" b="0" strike="noStrike" spc="-1" dirty="0">
                <a:latin typeface="Century Schoolbook" pitchFamily="18" charset="0"/>
                <a:cs typeface="Times New Roman" pitchFamily="18" charset="0"/>
              </a:rPr>
              <a:t>. – </a:t>
            </a:r>
            <a:r>
              <a:rPr lang="ru-RU" sz="1600" b="0" strike="noStrike" spc="-1" dirty="0" smtClean="0">
                <a:latin typeface="Century Schoolbook" pitchFamily="18" charset="0"/>
                <a:cs typeface="Times New Roman" pitchFamily="18" charset="0"/>
              </a:rPr>
              <a:t>сокращение на 10%  и предупреждение </a:t>
            </a:r>
            <a:r>
              <a:rPr lang="ru-RU" sz="1600" b="0" strike="noStrike" spc="-1" dirty="0">
                <a:latin typeface="Century Schoolbook" pitchFamily="18" charset="0"/>
                <a:cs typeface="Times New Roman" pitchFamily="18" charset="0"/>
              </a:rPr>
              <a:t>дефектов </a:t>
            </a:r>
            <a:r>
              <a:rPr lang="ru-RU" sz="1600" b="0" strike="noStrike" spc="-1" dirty="0" smtClean="0">
                <a:latin typeface="Century Schoolbook" pitchFamily="18" charset="0"/>
                <a:cs typeface="Times New Roman" pitchFamily="18" charset="0"/>
              </a:rPr>
              <a:t>медпомощи, выявляемых при экспертизах СМО;</a:t>
            </a:r>
            <a:endParaRPr lang="ru-RU" sz="1600" b="0" strike="noStrike" spc="-1" dirty="0">
              <a:latin typeface="Century Schoolbook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 dirty="0">
                <a:latin typeface="Century Schoolbook" pitchFamily="18" charset="0"/>
                <a:cs typeface="Times New Roman" pitchFamily="18" charset="0"/>
              </a:rPr>
              <a:t>Заведующая поликлиническим отделением № 3 Бушуева О.Г</a:t>
            </a:r>
            <a:r>
              <a:rPr lang="ru-RU" sz="1600" b="0" strike="noStrike" spc="-1" dirty="0">
                <a:latin typeface="Century Schoolbook" pitchFamily="18" charset="0"/>
                <a:cs typeface="Times New Roman" pitchFamily="18" charset="0"/>
              </a:rPr>
              <a:t>. - </a:t>
            </a:r>
            <a:r>
              <a:rPr lang="ru-RU" sz="1600" dirty="0">
                <a:latin typeface="Century Schoolbook" pitchFamily="18" charset="0"/>
                <a:cs typeface="Times New Roman" pitchFamily="18" charset="0"/>
              </a:rPr>
              <a:t>организация рабочих мест по системе 5С;</a:t>
            </a:r>
          </a:p>
          <a:p>
            <a:pPr>
              <a:lnSpc>
                <a:spcPct val="100000"/>
              </a:lnSpc>
            </a:pPr>
            <a:r>
              <a:rPr lang="ru-RU" sz="1600" b="1" dirty="0">
                <a:latin typeface="Century Schoolbook" pitchFamily="18" charset="0"/>
                <a:cs typeface="Times New Roman" pitchFamily="18" charset="0"/>
              </a:rPr>
              <a:t>Главная медсестра Решетникова Н.Н. </a:t>
            </a:r>
            <a:r>
              <a:rPr lang="ru-RU" sz="1600" dirty="0" smtClean="0">
                <a:latin typeface="Century Schoolbook" pitchFamily="18" charset="0"/>
                <a:cs typeface="Times New Roman" pitchFamily="18" charset="0"/>
              </a:rPr>
              <a:t>– организация снабжения  медицинской организации медикаментами</a:t>
            </a:r>
            <a:r>
              <a:rPr lang="ru-RU" sz="1600" dirty="0">
                <a:latin typeface="Century Schoolbook" pitchFamily="18" charset="0"/>
                <a:cs typeface="Times New Roman" pitchFamily="18" charset="0"/>
              </a:rPr>
              <a:t>, изделиями медицинского назначения и прочими материалами от склада поставщика до медицинской </a:t>
            </a:r>
            <a:r>
              <a:rPr lang="ru-RU" sz="1600" dirty="0" smtClean="0">
                <a:latin typeface="Century Schoolbook" pitchFamily="18" charset="0"/>
                <a:cs typeface="Times New Roman" pitchFamily="18" charset="0"/>
              </a:rPr>
              <a:t>организации по принципу «</a:t>
            </a:r>
            <a:r>
              <a:rPr lang="ru-RU" sz="1600" dirty="0" err="1" smtClean="0">
                <a:latin typeface="Century Schoolbook" pitchFamily="18" charset="0"/>
                <a:cs typeface="Times New Roman" pitchFamily="18" charset="0"/>
              </a:rPr>
              <a:t>точно-вовремя</a:t>
            </a:r>
            <a:r>
              <a:rPr lang="ru-RU" sz="1600" dirty="0" smtClean="0">
                <a:latin typeface="Century Schoolbook" pitchFamily="18" charset="0"/>
                <a:cs typeface="Times New Roman" pitchFamily="18" charset="0"/>
              </a:rPr>
              <a:t>»</a:t>
            </a:r>
            <a:endParaRPr lang="ru-RU" sz="1600" dirty="0">
              <a:latin typeface="Century Schoolbook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600" dirty="0"/>
              <a:t> </a:t>
            </a: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pic>
        <p:nvPicPr>
          <p:cNvPr id="2052" name="Picture 4" descr="C:\Users\Пользователь\AppData\Local\Microsoft\Windows\Temporary Internet Files\Content.IE5\4CVMYHI5\IMG-20190315-WA0018.jpg"/>
          <p:cNvPicPr>
            <a:picLocks noChangeAspect="1" noChangeArrowheads="1"/>
          </p:cNvPicPr>
          <p:nvPr/>
        </p:nvPicPr>
        <p:blipFill>
          <a:blip r:embed="rId2" cstate="print"/>
          <a:srcRect l="2563" t="23683" r="7748" b="5269"/>
          <a:stretch>
            <a:fillRect/>
          </a:stretch>
        </p:blipFill>
        <p:spPr bwMode="auto">
          <a:xfrm>
            <a:off x="1000100" y="4429132"/>
            <a:ext cx="2500330" cy="2285992"/>
          </a:xfrm>
          <a:prstGeom prst="rect">
            <a:avLst/>
          </a:prstGeom>
          <a:noFill/>
        </p:spPr>
      </p:pic>
      <p:pic>
        <p:nvPicPr>
          <p:cNvPr id="7169" name="Picture 1" descr="Y:\БЕРЕЖЛИВАЯ поликлиника\ФОТО\зал заседаний\20180201_1157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429132"/>
            <a:ext cx="3786215" cy="219671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86776" y="5857892"/>
            <a:ext cx="367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33</a:t>
            </a:r>
            <a:endParaRPr lang="ru-RU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r="26844" b="16400"/>
          <a:stretch>
            <a:fillRect/>
          </a:stretch>
        </p:blipFill>
        <p:spPr bwMode="auto">
          <a:xfrm>
            <a:off x="6194840" y="857232"/>
            <a:ext cx="244912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CustomShape 1"/>
          <p:cNvSpPr/>
          <p:nvPr/>
        </p:nvSpPr>
        <p:spPr>
          <a:xfrm>
            <a:off x="143640" y="285120"/>
            <a:ext cx="8549640" cy="742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40000" lnSpcReduction="20000"/>
          </a:bodyPr>
          <a:lstStyle/>
          <a:p>
            <a:pPr>
              <a:lnSpc>
                <a:spcPct val="107000"/>
              </a:lnSpc>
            </a:pPr>
            <a:r>
              <a:rPr lang="ru-RU" sz="5500" b="0" strike="noStrike" cap="small" spc="-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7.2 Работа системы подачи и реализации предложений по </a:t>
            </a:r>
            <a:r>
              <a:rPr lang="ru-RU" sz="5500" b="0" strike="noStrike" cap="small" spc="-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улучшению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376" name="CustomShape 2"/>
          <p:cNvSpPr/>
          <p:nvPr/>
        </p:nvSpPr>
        <p:spPr>
          <a:xfrm>
            <a:off x="2571736" y="857232"/>
            <a:ext cx="6030016" cy="6429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  <a:ea typeface="Calibri"/>
              </a:rPr>
              <a:t>Доля реализованных улучшений на единицу персонала составляет не менее 30%, с увеличением на 5% ежегодно</a:t>
            </a:r>
            <a:endParaRPr lang="ru-RU" sz="1600" b="0" strike="noStrike" spc="-1" dirty="0">
              <a:latin typeface="Century Schoolbook" pitchFamily="18" charset="0"/>
            </a:endParaRPr>
          </a:p>
        </p:txBody>
      </p:sp>
      <p:graphicFrame>
        <p:nvGraphicFramePr>
          <p:cNvPr id="377" name="Table 3"/>
          <p:cNvGraphicFramePr/>
          <p:nvPr/>
        </p:nvGraphicFramePr>
        <p:xfrm>
          <a:off x="285720" y="1071546"/>
          <a:ext cx="2250360" cy="298440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8" name="CustomShape 4"/>
          <p:cNvSpPr/>
          <p:nvPr/>
        </p:nvSpPr>
        <p:spPr>
          <a:xfrm>
            <a:off x="3286116" y="4286256"/>
            <a:ext cx="4786346" cy="21431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</a:rPr>
              <a:t>Текущее состояние: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Сотрудниками подано предложений </a:t>
            </a:r>
            <a:r>
              <a:rPr lang="ru-RU" sz="1600" b="0" strike="noStrike" spc="-1" dirty="0">
                <a:latin typeface="Century Schoolbook" pitchFamily="18" charset="0"/>
              </a:rPr>
              <a:t>- </a:t>
            </a:r>
            <a:r>
              <a:rPr lang="ru-RU" sz="1600" spc="-1" dirty="0">
                <a:latin typeface="Century Schoolbook" pitchFamily="18" charset="0"/>
              </a:rPr>
              <a:t>98</a:t>
            </a:r>
            <a:endParaRPr lang="ru-RU" sz="1600" b="0" strike="noStrike" spc="-1" dirty="0">
              <a:latin typeface="Century Schoolbook" pitchFamily="18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Все предложения рассмотрены. Принято 54 из них: </a:t>
            </a:r>
            <a:r>
              <a:rPr lang="ru-RU" sz="1600" b="1" strike="noStrike" spc="-1" dirty="0">
                <a:solidFill>
                  <a:srgbClr val="000000"/>
                </a:solidFill>
                <a:latin typeface="Century Schoolbook" pitchFamily="18" charset="0"/>
              </a:rPr>
              <a:t>внедрено – 43 (44%</a:t>
            </a:r>
            <a:r>
              <a:rPr lang="en-US" sz="1600" b="1" spc="-1" dirty="0">
                <a:solidFill>
                  <a:srgbClr val="000000"/>
                </a:solidFill>
                <a:latin typeface="Century Schoolbook" pitchFamily="18" charset="0"/>
              </a:rPr>
              <a:t>)</a:t>
            </a:r>
            <a:r>
              <a:rPr lang="ru-RU" sz="1600" b="1" strike="noStrike" spc="-1" dirty="0">
                <a:solidFill>
                  <a:srgbClr val="000000"/>
                </a:solidFill>
                <a:latin typeface="Century Schoolbook" pitchFamily="18" charset="0"/>
              </a:rPr>
              <a:t> , 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отправлено на доработку – 26 (26,5%), отклонено – 18 (18,5 %).</a:t>
            </a:r>
            <a:endParaRPr lang="ru-RU" sz="1600" b="0" strike="noStrike" spc="-1" dirty="0">
              <a:latin typeface="Century Schoolbook" pitchFamily="18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В поликлиническом отделении № 3 308 человек </a:t>
            </a:r>
            <a:endParaRPr lang="ru-RU" sz="1600" spc="-1" dirty="0">
              <a:solidFill>
                <a:srgbClr val="000000"/>
              </a:solidFill>
              <a:latin typeface="Century Schoolbook" pitchFamily="18" charset="0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 pitchFamily="18" charset="0"/>
                <a:ea typeface="Calibri"/>
              </a:rPr>
              <a:t>Доля реализованных улучшений на единицу персонала составляет – </a:t>
            </a:r>
            <a:r>
              <a:rPr lang="ru-RU" sz="1600" spc="-1" dirty="0" smtClean="0">
                <a:solidFill>
                  <a:srgbClr val="000000"/>
                </a:solidFill>
                <a:latin typeface="Century Schoolbook" pitchFamily="18" charset="0"/>
                <a:ea typeface="Calibri"/>
              </a:rPr>
              <a:t>13,9%</a:t>
            </a:r>
            <a:endParaRPr lang="ru-RU" sz="1600" b="0" strike="noStrike" spc="-1" dirty="0">
              <a:latin typeface="Century Schoolbook" pitchFamily="18" charset="0"/>
            </a:endParaRPr>
          </a:p>
        </p:txBody>
      </p:sp>
      <p:sp>
        <p:nvSpPr>
          <p:cNvPr id="379" name="CustomShape 5"/>
          <p:cNvSpPr/>
          <p:nvPr/>
        </p:nvSpPr>
        <p:spPr>
          <a:xfrm>
            <a:off x="142844" y="1500174"/>
            <a:ext cx="3643338" cy="26432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C00000"/>
                </a:solidFill>
                <a:latin typeface="Century Schoolbook"/>
              </a:rPr>
              <a:t>Проведенные мероприятия: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buClr>
                <a:srgbClr val="000000"/>
              </a:buClr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Разработано и внедрено положение об организации работ с предложениями по улучшению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Опытным путем определен лучший бланк по ППУ</a:t>
            </a:r>
            <a:endParaRPr lang="ru-RU" sz="1600" b="0" strike="noStrike" spc="-1" dirty="0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Проведено обучение персонала по подаче предложений по улучшению 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ru-RU" sz="1600" b="0" strike="noStrike" spc="-1" dirty="0">
              <a:latin typeface="Arial"/>
            </a:endParaRPr>
          </a:p>
        </p:txBody>
      </p:sp>
      <p:pic>
        <p:nvPicPr>
          <p:cNvPr id="3075" name="Picture 3" descr="C:\Users\Пользователь\AppData\Local\Microsoft\Windows\Temporary Internet Files\Content.IE5\E3Z5SXIY\IMG-20190315-WA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21088"/>
            <a:ext cx="2915814" cy="2402885"/>
          </a:xfrm>
          <a:prstGeom prst="rect">
            <a:avLst/>
          </a:prstGeom>
          <a:noFill/>
        </p:spPr>
      </p:pic>
      <p:pic>
        <p:nvPicPr>
          <p:cNvPr id="2" name="Picture 2" descr="C:\Users\Пользователь\Desktop\IMG-20190114-WA0014.jpg"/>
          <p:cNvPicPr>
            <a:picLocks noChangeAspect="1" noChangeArrowheads="1"/>
          </p:cNvPicPr>
          <p:nvPr/>
        </p:nvPicPr>
        <p:blipFill>
          <a:blip r:embed="rId3" cstate="print"/>
          <a:srcRect l="11268" t="2777" r="8450" b="15278"/>
          <a:stretch>
            <a:fillRect/>
          </a:stretch>
        </p:blipFill>
        <p:spPr bwMode="auto">
          <a:xfrm>
            <a:off x="7215206" y="1643050"/>
            <a:ext cx="1643074" cy="2428892"/>
          </a:xfrm>
          <a:prstGeom prst="rect">
            <a:avLst/>
          </a:prstGeom>
          <a:noFill/>
        </p:spPr>
      </p:pic>
      <p:pic>
        <p:nvPicPr>
          <p:cNvPr id="3" name="Picture 3" descr="C:\Users\Пользователь\Desktop\20190316_134511.jpg"/>
          <p:cNvPicPr>
            <a:picLocks noChangeAspect="1" noChangeArrowheads="1"/>
          </p:cNvPicPr>
          <p:nvPr/>
        </p:nvPicPr>
        <p:blipFill>
          <a:blip r:embed="rId4" cstate="print"/>
          <a:srcRect t="12500" b="5208"/>
          <a:stretch>
            <a:fillRect/>
          </a:stretch>
        </p:blipFill>
        <p:spPr bwMode="auto">
          <a:xfrm>
            <a:off x="5214942" y="1643050"/>
            <a:ext cx="2000264" cy="2428892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20190316_144611.jpg"/>
          <p:cNvPicPr>
            <a:picLocks noChangeAspect="1" noChangeArrowheads="1"/>
          </p:cNvPicPr>
          <p:nvPr/>
        </p:nvPicPr>
        <p:blipFill>
          <a:blip r:embed="rId5" cstate="print"/>
          <a:srcRect l="5555" t="7291" r="1852" b="7291"/>
          <a:stretch>
            <a:fillRect/>
          </a:stretch>
        </p:blipFill>
        <p:spPr bwMode="auto">
          <a:xfrm>
            <a:off x="3857620" y="1643050"/>
            <a:ext cx="1571636" cy="242889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215338" y="585789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34</a:t>
            </a:r>
            <a:endParaRPr lang="ru-RU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CustomShape 1"/>
          <p:cNvSpPr/>
          <p:nvPr/>
        </p:nvSpPr>
        <p:spPr>
          <a:xfrm>
            <a:off x="143640" y="285120"/>
            <a:ext cx="8549640" cy="4292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47500" lnSpcReduction="20000"/>
          </a:bodyPr>
          <a:lstStyle/>
          <a:p>
            <a:pPr>
              <a:lnSpc>
                <a:spcPct val="107000"/>
              </a:lnSpc>
            </a:pPr>
            <a:r>
              <a:rPr lang="ru-RU" sz="4800" b="0" strike="noStrike" cap="small" spc="-1" dirty="0">
                <a:solidFill>
                  <a:srgbClr val="1F497D"/>
                </a:solidFill>
                <a:latin typeface="Century Schoolbook"/>
              </a:rPr>
              <a:t>8. </a:t>
            </a:r>
            <a:r>
              <a:rPr lang="ru-RU" sz="4600" b="0" strike="noStrike" cap="small" spc="-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ВИЗУАЛЬНОЕ УПРАВЛЕНИЕ </a:t>
            </a:r>
            <a:r>
              <a:rPr lang="ru-RU" sz="4600" b="0" strike="noStrike" cap="small" spc="-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ПРОЦЕССАМИ</a:t>
            </a:r>
            <a:endParaRPr lang="ru-RU" sz="4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6" name="CustomShape 2"/>
          <p:cNvSpPr/>
          <p:nvPr/>
        </p:nvSpPr>
        <p:spPr>
          <a:xfrm>
            <a:off x="2928926" y="714356"/>
            <a:ext cx="538308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dirty="0">
                <a:latin typeface="Century Schoolbook" pitchFamily="18" charset="0"/>
                <a:cs typeface="Times New Roman" pitchFamily="18" charset="0"/>
              </a:rPr>
              <a:t>Не менее 5 процессов (в соответствии с блоками системы </a:t>
            </a:r>
            <a:r>
              <a:rPr lang="en-US" sz="1600" dirty="0">
                <a:latin typeface="Century Schoolbook" pitchFamily="18" charset="0"/>
                <a:cs typeface="Times New Roman" pitchFamily="18" charset="0"/>
              </a:rPr>
              <a:t>SQDCM</a:t>
            </a:r>
            <a:r>
              <a:rPr lang="ru-RU" sz="1600" dirty="0">
                <a:latin typeface="Century Schoolbook" pitchFamily="18" charset="0"/>
                <a:cs typeface="Times New Roman" pitchFamily="18" charset="0"/>
              </a:rPr>
              <a:t>) управляются через </a:t>
            </a:r>
            <a:r>
              <a:rPr lang="ru-RU" sz="1600" dirty="0" err="1">
                <a:latin typeface="Century Schoolbook" pitchFamily="18" charset="0"/>
                <a:cs typeface="Times New Roman" pitchFamily="18" charset="0"/>
              </a:rPr>
              <a:t>инфоцентр</a:t>
            </a:r>
            <a:endParaRPr lang="ru-RU" sz="1600" b="0" strike="noStrike" spc="-1" dirty="0">
              <a:latin typeface="Century Schoolbook" pitchFamily="18" charset="0"/>
              <a:cs typeface="Times New Roman" pitchFamily="18" charset="0"/>
            </a:endParaRPr>
          </a:p>
        </p:txBody>
      </p:sp>
      <p:graphicFrame>
        <p:nvGraphicFramePr>
          <p:cNvPr id="377" name="Table 3"/>
          <p:cNvGraphicFramePr/>
          <p:nvPr/>
        </p:nvGraphicFramePr>
        <p:xfrm>
          <a:off x="500034" y="785794"/>
          <a:ext cx="2250360" cy="298440"/>
        </p:xfrm>
        <a:graphic>
          <a:graphicData uri="http://schemas.openxmlformats.org/drawingml/2006/table">
            <a:tbl>
              <a:tblPr/>
              <a:tblGrid>
                <a:gridCol w="22503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84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Century Schoolbook"/>
                        </a:rPr>
                        <a:t>Целевое значение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8" name="CustomShape 4"/>
          <p:cNvSpPr/>
          <p:nvPr/>
        </p:nvSpPr>
        <p:spPr>
          <a:xfrm>
            <a:off x="285720" y="2928934"/>
            <a:ext cx="5129453" cy="29295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spc="-1" dirty="0" smtClean="0">
                <a:latin typeface="Century Schoolbook"/>
              </a:rPr>
              <a:t>Показатели</a:t>
            </a:r>
            <a:r>
              <a:rPr lang="ru-RU" sz="1600" spc="-1" dirty="0">
                <a:latin typeface="Century Schoolbook"/>
              </a:rPr>
              <a:t>: 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600" spc="-1" dirty="0">
                <a:latin typeface="Century Schoolbook"/>
              </a:rPr>
              <a:t>количество несчастных случаев на производстве,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600" spc="-1" dirty="0">
                <a:latin typeface="Century Schoolbook"/>
              </a:rPr>
              <a:t> выполнение плана по диспансеризации взрослого населения,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600" spc="-1" dirty="0">
                <a:latin typeface="Century Schoolbook"/>
              </a:rPr>
              <a:t> выполнение плана по профилактическим осмотрам взрослого и детского населения, 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600" spc="-1" dirty="0">
                <a:latin typeface="Century Schoolbook"/>
              </a:rPr>
              <a:t>выполнение плана проф. прививок, 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600" spc="-1" dirty="0">
                <a:latin typeface="Century Schoolbook"/>
              </a:rPr>
              <a:t>количество штрафов и удержаний,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600" spc="-1" dirty="0">
                <a:latin typeface="Century Schoolbook"/>
              </a:rPr>
              <a:t> выполнение государственного </a:t>
            </a:r>
            <a:r>
              <a:rPr lang="ru-RU" sz="1600" spc="-1" dirty="0" smtClean="0">
                <a:latin typeface="Century Schoolbook"/>
              </a:rPr>
              <a:t>задания</a:t>
            </a:r>
            <a:endParaRPr lang="en-US" sz="1600" spc="-1" dirty="0" smtClean="0">
              <a:latin typeface="Century Schoolbook"/>
            </a:endParaRPr>
          </a:p>
          <a:p>
            <a:pPr>
              <a:lnSpc>
                <a:spcPct val="100000"/>
              </a:lnSpc>
            </a:pPr>
            <a:endParaRPr lang="en-US" sz="1600" spc="-1" dirty="0" smtClean="0">
              <a:latin typeface="Century Schoolbook"/>
            </a:endParaRPr>
          </a:p>
          <a:p>
            <a:r>
              <a:rPr lang="ru-RU" sz="1600" spc="-1" dirty="0" smtClean="0">
                <a:solidFill>
                  <a:srgbClr val="C00000"/>
                </a:solidFill>
                <a:latin typeface="Century Schoolbook"/>
              </a:rPr>
              <a:t>Текущее состояние: 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ru-RU" sz="1600" spc="-1" dirty="0" smtClean="0">
                <a:latin typeface="Century Schoolbook" pitchFamily="18" charset="0"/>
              </a:rPr>
              <a:t>Еженедельно проводятся совещания с участием главного врача, заместителей, заведующих отделениями и руководителей рабочих групп 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379" name="CustomShape 5"/>
          <p:cNvSpPr/>
          <p:nvPr/>
        </p:nvSpPr>
        <p:spPr>
          <a:xfrm>
            <a:off x="214282" y="1928802"/>
            <a:ext cx="6500858" cy="29289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b="0" strike="noStrike" spc="-1" dirty="0">
              <a:latin typeface="Arial"/>
            </a:endParaRPr>
          </a:p>
        </p:txBody>
      </p:sp>
      <p:sp>
        <p:nvSpPr>
          <p:cNvPr id="8" name="CustomShape 4"/>
          <p:cNvSpPr/>
          <p:nvPr/>
        </p:nvSpPr>
        <p:spPr>
          <a:xfrm>
            <a:off x="0" y="2500306"/>
            <a:ext cx="5857884" cy="23574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999" y="1285861"/>
            <a:ext cx="617838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spc="-1" dirty="0">
                <a:solidFill>
                  <a:srgbClr val="FF0000"/>
                </a:solidFill>
                <a:latin typeface="Century Schoolbook" pitchFamily="18" charset="0"/>
              </a:rPr>
              <a:t>Проведенные мероприятия:</a:t>
            </a:r>
          </a:p>
          <a:p>
            <a:pPr>
              <a:lnSpc>
                <a:spcPct val="100000"/>
              </a:lnSpc>
              <a:spcBef>
                <a:spcPts val="601"/>
              </a:spcBef>
              <a:buFont typeface="Arial" pitchFamily="34" charset="0"/>
              <a:buChar char="•"/>
            </a:pPr>
            <a:r>
              <a:rPr lang="ru-RU" sz="1600" spc="-1" dirty="0">
                <a:latin typeface="Century Schoolbook" pitchFamily="18" charset="0"/>
              </a:rPr>
              <a:t>  Создан </a:t>
            </a:r>
            <a:r>
              <a:rPr lang="ru-RU" sz="1600" spc="-1" dirty="0" err="1">
                <a:latin typeface="Century Schoolbook" pitchFamily="18" charset="0"/>
              </a:rPr>
              <a:t>инфоцентр</a:t>
            </a:r>
            <a:r>
              <a:rPr lang="ru-RU" sz="1600" spc="-1" dirty="0">
                <a:latin typeface="Century Schoolbook" pitchFamily="18" charset="0"/>
              </a:rPr>
              <a:t>  с </a:t>
            </a:r>
            <a:r>
              <a:rPr lang="ru-RU" sz="1600" dirty="0" smtClean="0">
                <a:latin typeface="Century Schoolbook" pitchFamily="18" charset="0"/>
              </a:rPr>
              <a:t> учетом методических рекомендаций и в соответствии с нуждами руководителя</a:t>
            </a:r>
          </a:p>
          <a:p>
            <a:pPr>
              <a:lnSpc>
                <a:spcPct val="100000"/>
              </a:lnSpc>
              <a:spcBef>
                <a:spcPts val="601"/>
              </a:spcBef>
              <a:buFont typeface="Arial" pitchFamily="34" charset="0"/>
              <a:buChar char="•"/>
            </a:pPr>
            <a:r>
              <a:rPr lang="ru-RU" sz="1600" dirty="0" smtClean="0">
                <a:latin typeface="Century Schoolbook" pitchFamily="18" charset="0"/>
              </a:rPr>
              <a:t> </a:t>
            </a:r>
            <a:r>
              <a:rPr lang="ru-RU" sz="1600" spc="-1" dirty="0" smtClean="0">
                <a:latin typeface="Century Schoolbook" pitchFamily="18" charset="0"/>
              </a:rPr>
              <a:t>Определены </a:t>
            </a:r>
            <a:r>
              <a:rPr lang="ru-RU" sz="1600" spc="-1" dirty="0">
                <a:latin typeface="Century Schoolbook" pitchFamily="18" charset="0"/>
              </a:rPr>
              <a:t>показатели для оперативного управления</a:t>
            </a:r>
          </a:p>
          <a:p>
            <a:pPr>
              <a:lnSpc>
                <a:spcPct val="100000"/>
              </a:lnSpc>
              <a:spcBef>
                <a:spcPts val="601"/>
              </a:spcBef>
              <a:buFont typeface="Arial" pitchFamily="34" charset="0"/>
              <a:buChar char="•"/>
            </a:pPr>
            <a:r>
              <a:rPr lang="ru-RU" sz="1600" spc="-1" dirty="0">
                <a:latin typeface="Century Schoolbook" pitchFamily="18" charset="0"/>
              </a:rPr>
              <a:t>Назначены ответственные лица за каждый показатель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1600" spc="-1" dirty="0">
              <a:latin typeface="Century Schoolbook" pitchFamily="18" charset="0"/>
            </a:endParaRPr>
          </a:p>
        </p:txBody>
      </p:sp>
      <p:pic>
        <p:nvPicPr>
          <p:cNvPr id="1027" name="Picture 3" descr="C:\Users\Пользователь\Desktop\20190316_130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628800"/>
            <a:ext cx="2000264" cy="2571768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20190316_130520.jpg"/>
          <p:cNvPicPr>
            <a:picLocks noChangeAspect="1" noChangeArrowheads="1"/>
          </p:cNvPicPr>
          <p:nvPr/>
        </p:nvPicPr>
        <p:blipFill>
          <a:blip r:embed="rId3" cstate="print"/>
          <a:srcRect l="9259" r="5556"/>
          <a:stretch>
            <a:fillRect/>
          </a:stretch>
        </p:blipFill>
        <p:spPr bwMode="auto">
          <a:xfrm>
            <a:off x="5643570" y="4357694"/>
            <a:ext cx="2976073" cy="2032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TextShape 1"/>
          <p:cNvSpPr txBox="1"/>
          <p:nvPr/>
        </p:nvSpPr>
        <p:spPr>
          <a:xfrm>
            <a:off x="357158" y="214290"/>
            <a:ext cx="7467120" cy="633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9.1 Производственная нагрузка оборудования </a:t>
            </a:r>
            <a:endParaRPr lang="ru-RU" sz="22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2" name="TextShape 2"/>
          <p:cNvSpPr txBox="1"/>
          <p:nvPr/>
        </p:nvSpPr>
        <p:spPr>
          <a:xfrm>
            <a:off x="395640" y="1770480"/>
            <a:ext cx="8342640" cy="465891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FF0000"/>
                </a:solidFill>
                <a:latin typeface="Century Schoolbook"/>
              </a:rPr>
              <a:t>Проведенные мероприятия:</a:t>
            </a: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п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роведено картирование процесса в кабинетах ЭКГ, ХМ ЭКГ, СМАД, ФВД, ЭЭГ, РЭГ, УЗИ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на основе проведенного картирования выявлены: потери из-за простоя оборудования, лишних перемещений сотрудников, неэффективного использования человеческого потенциала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Проведено нормирование труда медсестры и врача ФД, изменены нормы нагрузки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внесены изменения в расписание работы кабинетов  и в должностные инструкции медсестры и врача функциональной диагностики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Сформировано расписание работы кабинетов ЭКГ, УЗИ, ФВД в МИС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р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азработан алгоритм работы с аппаратом ЭКГ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  <a:buFont typeface="Arial"/>
              <a:buChar char="•"/>
            </a:pPr>
            <a:r>
              <a:rPr lang="ru-RU" sz="1600" spc="-1" dirty="0">
                <a:solidFill>
                  <a:srgbClr val="000000"/>
                </a:solidFill>
                <a:latin typeface="Century Schoolbook"/>
              </a:rPr>
              <a:t>р</a:t>
            </a: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азработан алгоритм действий персонала при поломке медицинского оборудования</a:t>
            </a:r>
          </a:p>
          <a:p>
            <a:pPr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400" b="0" strike="noStrike" spc="-1" dirty="0">
                <a:solidFill>
                  <a:srgbClr val="FF0000"/>
                </a:solidFill>
                <a:latin typeface="Century Schoolbook"/>
              </a:rPr>
              <a:t>  </a:t>
            </a:r>
            <a:endParaRPr lang="ru-RU" sz="1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400" b="0" strike="noStrike" spc="-1" dirty="0">
                <a:solidFill>
                  <a:srgbClr val="FF0000"/>
                </a:solidFill>
                <a:latin typeface="Century Schoolbook"/>
              </a:rPr>
              <a:t> </a:t>
            </a:r>
            <a:endParaRPr lang="ru-RU" sz="14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83" name="TextShape 3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0A89CAB2-AC69-4FAB-A4DF-C2FCF0719CC1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36</a:t>
            </a:fld>
            <a:endParaRPr lang="ru-RU" sz="1400" b="0" strike="noStrike" spc="-1">
              <a:latin typeface="Times New Roman"/>
            </a:endParaRPr>
          </a:p>
        </p:txBody>
      </p:sp>
      <p:pic>
        <p:nvPicPr>
          <p:cNvPr id="384" name="Picture 2"/>
          <p:cNvPicPr/>
          <p:nvPr/>
        </p:nvPicPr>
        <p:blipFill>
          <a:blip r:embed="rId3" cstate="print"/>
          <a:stretch/>
        </p:blipFill>
        <p:spPr>
          <a:xfrm>
            <a:off x="482760" y="1062360"/>
            <a:ext cx="2255400" cy="353520"/>
          </a:xfrm>
          <a:prstGeom prst="rect">
            <a:avLst/>
          </a:prstGeom>
          <a:ln>
            <a:noFill/>
          </a:ln>
        </p:spPr>
      </p:pic>
      <p:sp>
        <p:nvSpPr>
          <p:cNvPr id="385" name="CustomShape 4"/>
          <p:cNvSpPr/>
          <p:nvPr/>
        </p:nvSpPr>
        <p:spPr>
          <a:xfrm>
            <a:off x="2843640" y="908640"/>
            <a:ext cx="5894280" cy="82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Коэффициент: не менее 80% в отношении оборудования, используемого в диагностических целях, кроме оборудования КДЛ</a:t>
            </a:r>
            <a:endParaRPr lang="ru-RU" sz="1600" b="0" strike="noStrike" spc="-1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TextShape 1"/>
          <p:cNvSpPr txBox="1"/>
          <p:nvPr/>
        </p:nvSpPr>
        <p:spPr>
          <a:xfrm>
            <a:off x="500034" y="214290"/>
            <a:ext cx="7467120" cy="633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9.1 Производственная нагрузка оборудования </a:t>
            </a:r>
            <a:endParaRPr lang="ru-RU" sz="22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2" name="TextShape 2"/>
          <p:cNvSpPr txBox="1"/>
          <p:nvPr/>
        </p:nvSpPr>
        <p:spPr>
          <a:xfrm>
            <a:off x="395640" y="1770480"/>
            <a:ext cx="8342640" cy="115845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r>
              <a:rPr lang="ru-RU" sz="1600" b="0" strike="noStrike" spc="-1" dirty="0">
                <a:solidFill>
                  <a:srgbClr val="FF0000"/>
                </a:solidFill>
                <a:latin typeface="Century Schoolbook"/>
              </a:rPr>
              <a:t>Текущее состояние: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r>
              <a:rPr lang="ru-RU" sz="1600" spc="-1" dirty="0">
                <a:latin typeface="Century Schoolbook" pitchFamily="18" charset="0"/>
                <a:cs typeface="Times New Roman" pitchFamily="18" charset="0"/>
              </a:rPr>
              <a:t>      Для отработки критерия взят аппарат ЭКГ, на 01.11.2018г. Коэффициент составлял – 54%, в настоящее время – 80%. Имеется возможность увеличить % использования данного оборудования при наличии трех ставок медсестер ( в настоящее время 2,75 ставки) </a:t>
            </a:r>
            <a:endParaRPr lang="ru-RU" sz="1600" b="0" strike="noStrike" spc="-1" dirty="0">
              <a:latin typeface="Century Schoolbook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70000"/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1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400" b="0" strike="noStrike" spc="-1" dirty="0">
                <a:solidFill>
                  <a:srgbClr val="FF0000"/>
                </a:solidFill>
                <a:latin typeface="Century Schoolbook"/>
              </a:rPr>
              <a:t>  </a:t>
            </a:r>
            <a:endParaRPr lang="ru-RU" sz="1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400" b="0" strike="noStrike" spc="-1" dirty="0">
                <a:solidFill>
                  <a:srgbClr val="FF0000"/>
                </a:solidFill>
                <a:latin typeface="Century Schoolbook"/>
              </a:rPr>
              <a:t> </a:t>
            </a:r>
            <a:endParaRPr lang="ru-RU" sz="14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383" name="TextShape 3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0A89CAB2-AC69-4FAB-A4DF-C2FCF0719CC1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37</a:t>
            </a:fld>
            <a:endParaRPr lang="ru-RU" sz="1400" b="0" strike="noStrike" spc="-1">
              <a:latin typeface="Times New Roman"/>
            </a:endParaRPr>
          </a:p>
        </p:txBody>
      </p:sp>
      <p:pic>
        <p:nvPicPr>
          <p:cNvPr id="384" name="Picture 2"/>
          <p:cNvPicPr/>
          <p:nvPr/>
        </p:nvPicPr>
        <p:blipFill>
          <a:blip r:embed="rId3" cstate="print"/>
          <a:stretch/>
        </p:blipFill>
        <p:spPr>
          <a:xfrm>
            <a:off x="482760" y="1062360"/>
            <a:ext cx="2255400" cy="353520"/>
          </a:xfrm>
          <a:prstGeom prst="rect">
            <a:avLst/>
          </a:prstGeom>
          <a:ln>
            <a:noFill/>
          </a:ln>
        </p:spPr>
      </p:pic>
      <p:sp>
        <p:nvSpPr>
          <p:cNvPr id="385" name="CustomShape 4"/>
          <p:cNvSpPr/>
          <p:nvPr/>
        </p:nvSpPr>
        <p:spPr>
          <a:xfrm>
            <a:off x="2843640" y="908640"/>
            <a:ext cx="5894280" cy="82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 pitchFamily="18" charset="0"/>
              </a:rPr>
              <a:t>Коэффициент: не менее 80% в отношении оборудования, используемого в диагностических целях, кроме оборудования КДЛ</a:t>
            </a:r>
            <a:endParaRPr lang="ru-RU" sz="1600" b="0" strike="noStrike" spc="-1" dirty="0">
              <a:latin typeface="Century Schoolbook" pitchFamily="18" charset="0"/>
            </a:endParaRP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="" xmlns:lc="http://schemas.openxmlformats.org/drawingml/2006/lockedCanvas"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/>
        </p:nvGraphicFramePr>
        <p:xfrm>
          <a:off x="785786" y="3429000"/>
          <a:ext cx="7286676" cy="2858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AD205B3-1E56-EA45-9125-C0C3C5CA3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634040"/>
          </a:xfrm>
        </p:spPr>
        <p:txBody>
          <a:bodyPr/>
          <a:lstStyle/>
          <a:p>
            <a:pPr algn="ctr"/>
            <a:r>
              <a:rPr lang="ru-RU" sz="3200" b="1" i="1" dirty="0">
                <a:latin typeface="+mj-lt"/>
              </a:rPr>
              <a:t>Это важно!!!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EE1D680-3C1C-474F-A21A-4DAE5FC6A26A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285720" y="785794"/>
            <a:ext cx="8215370" cy="5564800"/>
          </a:xfrm>
        </p:spPr>
        <p:txBody>
          <a:bodyPr anchor="t"/>
          <a:lstStyle/>
          <a:p>
            <a:pPr marL="342900" indent="-342900" algn="just">
              <a:buAutoNum type="arabicPeriod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ru-RU" sz="1600" b="0" strike="noStrike" spc="-1" dirty="0" smtClean="0">
                <a:solidFill>
                  <a:srgbClr val="000000"/>
                </a:solidFill>
                <a:latin typeface="Century Schoolbook" pitchFamily="18" charset="0"/>
              </a:rPr>
              <a:t>Мы видим реальный эффект от проделанной работы в количественном и качественном измерении. Позитивные изменения видит как персонал, так и пациенты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latin typeface="Century Schoolbook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>
                <a:latin typeface="Century Schoolbook" pitchFamily="18" charset="0"/>
                <a:cs typeface="Times New Roman" panose="02020603050405020304" pitchFamily="18" charset="0"/>
              </a:rPr>
              <a:t>сотрудников всегда существует соблазн представить ситуацию лучше чем она есть на самом деле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latin typeface="Century Schoolbook" pitchFamily="18" charset="0"/>
                <a:cs typeface="Times New Roman" panose="02020603050405020304" pitchFamily="18" charset="0"/>
              </a:rPr>
              <a:t>После улучшений необходим четкий контроль за сохранением достигнутых результатов, иначе есть </a:t>
            </a:r>
            <a:r>
              <a:rPr lang="ru-RU" sz="1600" dirty="0" smtClean="0">
                <a:latin typeface="Century Schoolbook" pitchFamily="18" charset="0"/>
                <a:cs typeface="Times New Roman" panose="02020603050405020304" pitchFamily="18" charset="0"/>
              </a:rPr>
              <a:t>риск возврата </a:t>
            </a:r>
            <a:r>
              <a:rPr lang="ru-RU" sz="1600" dirty="0">
                <a:latin typeface="Century Schoolbook" pitchFamily="18" charset="0"/>
                <a:cs typeface="Times New Roman" panose="02020603050405020304" pitchFamily="18" charset="0"/>
              </a:rPr>
              <a:t>к исходному состоянию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latin typeface="Century Schoolbook" pitchFamily="18" charset="0"/>
                <a:cs typeface="Times New Roman" panose="02020603050405020304" pitchFamily="18" charset="0"/>
              </a:rPr>
              <a:t>Не опираться только на опыт и знания, всегда учитывать цифры и факты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latin typeface="Century Schoolbook" pitchFamily="18" charset="0"/>
                <a:cs typeface="Times New Roman" panose="02020603050405020304" pitchFamily="18" charset="0"/>
              </a:rPr>
              <a:t>Не все процессы имеют в свободном доступе статистические данные, порой приходиться в ручную и кропотливо анализировать документацию, чтобы получить достоверные данные</a:t>
            </a:r>
          </a:p>
          <a:p>
            <a:pPr marL="342900" indent="-342900" algn="just">
              <a:buAutoNum type="arabicPeriod"/>
            </a:pPr>
            <a:r>
              <a:rPr lang="ru-RU" sz="1600" dirty="0">
                <a:latin typeface="Century Schoolbook" pitchFamily="18" charset="0"/>
                <a:cs typeface="Times New Roman" panose="02020603050405020304" pitchFamily="18" charset="0"/>
              </a:rPr>
              <a:t>Наша задача не уличить сотрудников в недобросовестном выполнении своих функциональных обязанностей, а выстроить процесс в соответствие с ожиданиями пациентов</a:t>
            </a:r>
          </a:p>
          <a:p>
            <a:pPr marL="342900" indent="-342900" algn="just">
              <a:buAutoNum type="arabicPeriod"/>
            </a:pPr>
            <a:r>
              <a:rPr lang="ru-RU" sz="1600" dirty="0" smtClean="0">
                <a:latin typeface="Century Schoolbook" pitchFamily="18" charset="0"/>
                <a:cs typeface="Times New Roman" panose="02020603050405020304" pitchFamily="18" charset="0"/>
              </a:rPr>
              <a:t>Поощрять </a:t>
            </a:r>
            <a:r>
              <a:rPr lang="ru-RU" sz="1600" dirty="0">
                <a:latin typeface="Century Schoolbook" pitchFamily="18" charset="0"/>
                <a:cs typeface="Times New Roman" panose="02020603050405020304" pitchFamily="18" charset="0"/>
              </a:rPr>
              <a:t>инициативу сотрудников, даже если она на первый взгляд кажется абсурдной или меркантильной. </a:t>
            </a:r>
            <a:r>
              <a:rPr lang="ru-RU" sz="1600" dirty="0" err="1">
                <a:latin typeface="Century Schoolbook" pitchFamily="18" charset="0"/>
                <a:cs typeface="Times New Roman" panose="02020603050405020304" pitchFamily="18" charset="0"/>
              </a:rPr>
              <a:t>Единажды</a:t>
            </a:r>
            <a:r>
              <a:rPr lang="ru-RU" sz="1600" dirty="0">
                <a:latin typeface="Century Schoolbook" pitchFamily="18" charset="0"/>
                <a:cs typeface="Times New Roman" panose="02020603050405020304" pitchFamily="18" charset="0"/>
              </a:rPr>
              <a:t> отвергнув инициативу, вы рискуете НЕ приобрести вовлеченную команду, готовую предлагать улучшения.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15338" y="585789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38</a:t>
            </a:r>
            <a:endParaRPr lang="ru-RU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18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extShape 1"/>
          <p:cNvSpPr txBox="1"/>
          <p:nvPr/>
        </p:nvSpPr>
        <p:spPr>
          <a:xfrm>
            <a:off x="755640" y="220500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3000" b="1" strike="noStrike" cap="small" spc="-1">
                <a:solidFill>
                  <a:srgbClr val="1F497D"/>
                </a:solidFill>
                <a:latin typeface="Century Schoolbook"/>
              </a:rPr>
              <a:t>СПАСИБО ЗА ВНИМАНИЕ !</a:t>
            </a:r>
            <a:endParaRPr lang="ru-RU" sz="3000" b="0" strike="noStrike" spc="-1">
              <a:solidFill>
                <a:srgbClr val="000000"/>
              </a:solidFill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179640" y="116640"/>
            <a:ext cx="8280720" cy="360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10000"/>
          </a:bodyPr>
          <a:lstStyle/>
          <a:p>
            <a:pPr marL="274320" indent="-273960" algn="ctr">
              <a:lnSpc>
                <a:spcPct val="100000"/>
              </a:lnSpc>
              <a:spcBef>
                <a:spcPts val="601"/>
              </a:spcBef>
            </a:pPr>
            <a:r>
              <a:rPr lang="ru-RU" sz="2400" b="1" strike="noStrike" spc="-1" dirty="0">
                <a:solidFill>
                  <a:srgbClr val="0070C0"/>
                </a:solidFill>
                <a:latin typeface="Times New Roman"/>
              </a:rPr>
              <a:t>ГБУЗ НСО "Городская поликлиника №29</a:t>
            </a: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0" strike="noStrike" spc="-1" dirty="0">
                <a:solidFill>
                  <a:srgbClr val="000000"/>
                </a:solidFill>
                <a:latin typeface="Times New Roman"/>
              </a:rPr>
              <a:t>Штат сотрудников  </a:t>
            </a:r>
            <a:r>
              <a:rPr lang="ru-RU" sz="2200" b="1" strike="noStrike" spc="-1" dirty="0">
                <a:solidFill>
                  <a:srgbClr val="000000"/>
                </a:solidFill>
                <a:latin typeface="Times New Roman"/>
              </a:rPr>
              <a:t>814 человек</a:t>
            </a:r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0" strike="noStrike" spc="-1" dirty="0">
                <a:solidFill>
                  <a:srgbClr val="000000"/>
                </a:solidFill>
                <a:latin typeface="Times New Roman"/>
              </a:rPr>
              <a:t>Главный корпус, ул. Рассветная 1</a:t>
            </a:r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0" strike="noStrike" spc="-1" dirty="0">
                <a:solidFill>
                  <a:srgbClr val="000000"/>
                </a:solidFill>
                <a:latin typeface="Times New Roman"/>
              </a:rPr>
              <a:t>Поликлиническое отделение №1, ул. Рассветная 5/1</a:t>
            </a:r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0" strike="noStrike" spc="-1" dirty="0">
                <a:solidFill>
                  <a:srgbClr val="000000"/>
                </a:solidFill>
                <a:latin typeface="Times New Roman"/>
              </a:rPr>
              <a:t>Поликлиническое отделение №2, ул. Тамбовская 43А</a:t>
            </a:r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1" strike="noStrike" spc="-1" dirty="0">
                <a:solidFill>
                  <a:srgbClr val="00B050"/>
                </a:solidFill>
                <a:latin typeface="Times New Roman"/>
              </a:rPr>
              <a:t>Поликлиническое отделение №3, ул. Тюленина 9</a:t>
            </a:r>
            <a:r>
              <a:rPr lang="ru-RU" sz="2200" b="0" strike="noStrike" spc="-1" dirty="0">
                <a:solidFill>
                  <a:srgbClr val="00B050"/>
                </a:solidFill>
                <a:latin typeface="Times New Roman"/>
              </a:rPr>
              <a:t> </a:t>
            </a:r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0" strike="noStrike" spc="-1" dirty="0">
                <a:solidFill>
                  <a:srgbClr val="000000"/>
                </a:solidFill>
                <a:latin typeface="Times New Roman"/>
              </a:rPr>
              <a:t>Количество прикрепленного населения </a:t>
            </a:r>
            <a:r>
              <a:rPr lang="ru-RU" sz="2200" b="0" strike="noStrike" spc="-1" dirty="0">
                <a:latin typeface="Times New Roman"/>
              </a:rPr>
              <a:t>108614: взрослого – 83308, детского – 25306, </a:t>
            </a:r>
            <a:endParaRPr lang="ru-RU" sz="2200" b="0" strike="noStrike" spc="-1" dirty="0"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1" strike="noStrike" spc="-1" dirty="0">
                <a:solidFill>
                  <a:srgbClr val="009900"/>
                </a:solidFill>
                <a:latin typeface="Times New Roman"/>
              </a:rPr>
              <a:t>ПО №3 взрослого – </a:t>
            </a:r>
            <a:r>
              <a:rPr lang="ru-RU" sz="2200" b="1" strike="noStrike" spc="-1" dirty="0">
                <a:latin typeface="Times New Roman"/>
              </a:rPr>
              <a:t>37942, </a:t>
            </a:r>
            <a:r>
              <a:rPr lang="ru-RU" sz="2200" b="1" strike="noStrike" spc="-1" dirty="0">
                <a:solidFill>
                  <a:srgbClr val="009900"/>
                </a:solidFill>
                <a:latin typeface="Times New Roman"/>
              </a:rPr>
              <a:t>детского </a:t>
            </a:r>
            <a:r>
              <a:rPr lang="ru-RU" sz="2200" b="1" strike="noStrike" spc="-1" dirty="0">
                <a:solidFill>
                  <a:srgbClr val="00B050"/>
                </a:solidFill>
                <a:latin typeface="Times New Roman"/>
              </a:rPr>
              <a:t>– </a:t>
            </a:r>
            <a:r>
              <a:rPr lang="ru-RU" sz="2200" b="1" strike="noStrike" spc="-1" dirty="0">
                <a:latin typeface="Times New Roman"/>
              </a:rPr>
              <a:t>13600</a:t>
            </a:r>
            <a:endParaRPr lang="ru-RU" sz="2200" b="0" strike="noStrike" spc="-1" dirty="0">
              <a:latin typeface="Century Schoolbook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0" strike="noStrike" spc="-1" dirty="0">
                <a:solidFill>
                  <a:srgbClr val="000000"/>
                </a:solidFill>
                <a:latin typeface="Times New Roman"/>
              </a:rPr>
              <a:t>Посещений в смену - </a:t>
            </a:r>
            <a:r>
              <a:rPr lang="ru-RU" sz="2200" b="1" strike="noStrike" spc="-1" dirty="0">
                <a:solidFill>
                  <a:srgbClr val="000000"/>
                </a:solidFill>
                <a:latin typeface="Times New Roman"/>
              </a:rPr>
              <a:t>2712</a:t>
            </a:r>
            <a:r>
              <a:rPr lang="ru-RU" sz="2200" b="0" strike="noStrike" spc="-1" dirty="0">
                <a:solidFill>
                  <a:srgbClr val="000000"/>
                </a:solidFill>
                <a:latin typeface="Times New Roman"/>
              </a:rPr>
              <a:t>, из них </a:t>
            </a:r>
            <a:r>
              <a:rPr lang="ru-RU" sz="2200" b="1" strike="noStrike" spc="-1" dirty="0">
                <a:solidFill>
                  <a:srgbClr val="00CC00"/>
                </a:solidFill>
                <a:latin typeface="Times New Roman"/>
              </a:rPr>
              <a:t>ПО №3 - </a:t>
            </a:r>
            <a:r>
              <a:rPr lang="ru-RU" sz="2200" b="1" strike="noStrike" spc="-1" dirty="0">
                <a:latin typeface="Times New Roman"/>
              </a:rPr>
              <a:t>1250</a:t>
            </a:r>
            <a:r>
              <a:rPr lang="ru-RU" sz="2200" b="1" strike="noStrike" spc="-1" dirty="0">
                <a:solidFill>
                  <a:srgbClr val="00CC00"/>
                </a:solidFill>
                <a:latin typeface="Times New Roman"/>
              </a:rPr>
              <a:t> </a:t>
            </a:r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pic>
        <p:nvPicPr>
          <p:cNvPr id="106" name="Рисунок 4"/>
          <p:cNvPicPr/>
          <p:nvPr/>
        </p:nvPicPr>
        <p:blipFill>
          <a:blip r:embed="rId2" cstate="print"/>
          <a:stretch/>
        </p:blipFill>
        <p:spPr>
          <a:xfrm>
            <a:off x="179640" y="3717000"/>
            <a:ext cx="7848360" cy="3140640"/>
          </a:xfrm>
          <a:prstGeom prst="rect">
            <a:avLst/>
          </a:prstGeom>
          <a:ln>
            <a:noFill/>
          </a:ln>
        </p:spPr>
      </p:pic>
      <p:sp>
        <p:nvSpPr>
          <p:cNvPr id="107" name="TextShape 2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08" name="TextShape 3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39933342-FD67-4BA8-804A-944E40F73678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4</a:t>
            </a:fld>
            <a:endParaRPr lang="ru-RU" sz="1400" b="0" strike="noStrike" spc="-1" dirty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3"/>
          <p:cNvPicPr/>
          <p:nvPr/>
        </p:nvPicPr>
        <p:blipFill>
          <a:blip r:embed="rId2" cstate="print"/>
          <a:srcRect l="32021" t="8115" r="33058" b="8342"/>
          <a:stretch/>
        </p:blipFill>
        <p:spPr>
          <a:xfrm rot="20771400">
            <a:off x="549360" y="322560"/>
            <a:ext cx="2635200" cy="3418200"/>
          </a:xfrm>
          <a:prstGeom prst="rect">
            <a:avLst/>
          </a:prstGeom>
          <a:ln>
            <a:noFill/>
          </a:ln>
        </p:spPr>
      </p:pic>
      <p:pic>
        <p:nvPicPr>
          <p:cNvPr id="125" name="Picture 4"/>
          <p:cNvPicPr/>
          <p:nvPr/>
        </p:nvPicPr>
        <p:blipFill>
          <a:blip r:embed="rId3" cstate="print"/>
          <a:srcRect l="32007" t="11811" r="33094" b="64518"/>
          <a:stretch/>
        </p:blipFill>
        <p:spPr>
          <a:xfrm rot="20746200">
            <a:off x="1058760" y="3512160"/>
            <a:ext cx="2566440" cy="945000"/>
          </a:xfrm>
          <a:prstGeom prst="rect">
            <a:avLst/>
          </a:prstGeom>
          <a:ln>
            <a:noFill/>
          </a:ln>
        </p:spPr>
      </p:pic>
      <p:pic>
        <p:nvPicPr>
          <p:cNvPr id="126" name="Picture 5"/>
          <p:cNvPicPr/>
          <p:nvPr/>
        </p:nvPicPr>
        <p:blipFill>
          <a:blip r:embed="rId4" cstate="print"/>
          <a:srcRect l="31105" t="7431" r="31230" b="5891"/>
          <a:stretch/>
        </p:blipFill>
        <p:spPr>
          <a:xfrm rot="724200">
            <a:off x="5741640" y="261360"/>
            <a:ext cx="2583720" cy="3913560"/>
          </a:xfrm>
          <a:prstGeom prst="rect">
            <a:avLst/>
          </a:prstGeom>
          <a:ln>
            <a:noFill/>
          </a:ln>
          <a:effectLst>
            <a:glow rad="63500">
              <a:schemeClr val="bg1">
                <a:lumMod val="65000"/>
                <a:alpha val="40000"/>
              </a:schemeClr>
            </a:glow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27" name="Picture 6"/>
          <p:cNvPicPr/>
          <p:nvPr/>
        </p:nvPicPr>
        <p:blipFill>
          <a:blip r:embed="rId5" cstate="print"/>
          <a:stretch/>
        </p:blipFill>
        <p:spPr>
          <a:xfrm>
            <a:off x="387000" y="4436640"/>
            <a:ext cx="3315240" cy="2248920"/>
          </a:xfrm>
          <a:prstGeom prst="rect">
            <a:avLst/>
          </a:prstGeom>
          <a:ln>
            <a:noFill/>
          </a:ln>
        </p:spPr>
      </p:pic>
      <p:pic>
        <p:nvPicPr>
          <p:cNvPr id="128" name="Picture 7"/>
          <p:cNvPicPr/>
          <p:nvPr/>
        </p:nvPicPr>
        <p:blipFill>
          <a:blip r:embed="rId6" cstate="print"/>
          <a:stretch/>
        </p:blipFill>
        <p:spPr>
          <a:xfrm>
            <a:off x="4788000" y="4485600"/>
            <a:ext cx="3243240" cy="2199960"/>
          </a:xfrm>
          <a:prstGeom prst="rect">
            <a:avLst/>
          </a:prstGeom>
          <a:ln>
            <a:noFill/>
          </a:ln>
        </p:spPr>
      </p:pic>
      <p:sp>
        <p:nvSpPr>
          <p:cNvPr id="130" name="TextShape 1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148F92E1-E651-40A0-929E-E40C0BE8C330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5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1142985"/>
            <a:ext cx="2428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Издан приказ ГБУЗ НСО «ГП № 29»         о создании рабочей группы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274680"/>
            <a:ext cx="7467120" cy="705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3000" b="1" strike="noStrike" cap="small" spc="-1">
                <a:solidFill>
                  <a:srgbClr val="17375E"/>
                </a:solidFill>
                <a:latin typeface="Century Schoolbook"/>
              </a:rPr>
              <a:t>Как мы начинали….</a:t>
            </a:r>
            <a:endParaRPr lang="ru-RU" sz="3000" b="0" strike="noStrike" spc="-1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251640" y="1052640"/>
            <a:ext cx="7848360" cy="5400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algn="just">
              <a:lnSpc>
                <a:spcPct val="100000"/>
              </a:lnSpc>
              <a:spcBef>
                <a:spcPts val="601"/>
              </a:spcBef>
            </a:pP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4F81BD"/>
              </a:buClr>
              <a:buSzPct val="70000"/>
              <a:buFont typeface="Wingdings" charset="2"/>
              <a:buChar char=""/>
            </a:pPr>
            <a:r>
              <a:rPr lang="ru-RU" sz="2400" b="1" u="sng" strike="noStrike" spc="-1" dirty="0">
                <a:solidFill>
                  <a:srgbClr val="000000"/>
                </a:solidFill>
                <a:uFillTx/>
                <a:latin typeface="Times New Roman"/>
              </a:rPr>
              <a:t>Сентябрь 2018 </a:t>
            </a: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</a:rPr>
              <a:t> определены основные потоки пациентов, проведен анализ ожиданий и требований пациентов и сотрудников</a:t>
            </a: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algn="just">
              <a:lnSpc>
                <a:spcPct val="100000"/>
              </a:lnSpc>
              <a:spcBef>
                <a:spcPts val="601"/>
              </a:spcBef>
            </a:pP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4F81BD"/>
              </a:buClr>
              <a:buSzPct val="70000"/>
              <a:buFont typeface="Wingdings" charset="2"/>
              <a:buChar char=""/>
            </a:pPr>
            <a:r>
              <a:rPr lang="ru-RU" sz="2400" b="1" u="sng" strike="noStrike" spc="-1" dirty="0">
                <a:solidFill>
                  <a:srgbClr val="000000"/>
                </a:solidFill>
                <a:uFillTx/>
                <a:latin typeface="Times New Roman"/>
              </a:rPr>
              <a:t>Сентябрь - Октябрь 2018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ru-RU" sz="2400" strike="noStrike" spc="-1" dirty="0">
                <a:solidFill>
                  <a:srgbClr val="000000"/>
                </a:solidFill>
                <a:latin typeface="Times New Roman"/>
              </a:rPr>
              <a:t>п</a:t>
            </a: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</a:rPr>
              <a:t>роведен внутренний аудит по критериям и определены основные проблемы</a:t>
            </a: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4F81BD"/>
              </a:buClr>
              <a:buSzPct val="70000"/>
            </a:pPr>
            <a:endParaRPr lang="ru-RU" sz="2400" b="0" strike="noStrike" spc="-1" dirty="0">
              <a:solidFill>
                <a:srgbClr val="000000"/>
              </a:solidFill>
              <a:latin typeface="Times New Roman"/>
            </a:endParaRPr>
          </a:p>
          <a:p>
            <a:pPr marL="274320" indent="-273960" algn="just">
              <a:lnSpc>
                <a:spcPct val="100000"/>
              </a:lnSpc>
              <a:spcBef>
                <a:spcPts val="601"/>
              </a:spcBef>
              <a:buClr>
                <a:srgbClr val="4F81BD"/>
              </a:buClr>
              <a:buSzPct val="70000"/>
              <a:buFont typeface="Wingdings" charset="2"/>
              <a:buChar char=""/>
            </a:pPr>
            <a:r>
              <a:rPr lang="ru-RU" sz="2400" b="1" u="sng" spc="-1" dirty="0">
                <a:solidFill>
                  <a:srgbClr val="000000"/>
                </a:solidFill>
                <a:latin typeface="Times New Roman"/>
              </a:rPr>
              <a:t>Ноябрь 2018 - Март 2019 </a:t>
            </a:r>
            <a:r>
              <a:rPr lang="ru-RU" sz="2400" spc="-1" dirty="0">
                <a:solidFill>
                  <a:srgbClr val="000000"/>
                </a:solidFill>
                <a:latin typeface="Times New Roman"/>
              </a:rPr>
              <a:t>работа над критериями и внедрение улучшений в процессы</a:t>
            </a:r>
            <a:endParaRPr lang="ru-RU" sz="24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22" name="TextShape 3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23" name="TextShape 4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5A3BCCE-F253-43AD-82C7-2F4471074155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6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323280" y="274680"/>
            <a:ext cx="8352720" cy="994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</a:rPr>
              <a:t>1.1 </a:t>
            </a:r>
            <a:r>
              <a:rPr lang="ru-RU" b="0" strike="noStrike" cap="small" spc="-1" dirty="0">
                <a:solidFill>
                  <a:srgbClr val="1F497D"/>
                </a:solidFill>
                <a:latin typeface="Times New Roman"/>
              </a:rPr>
              <a:t>Количество пересечений потоков при проведении диспансеризации, профилактических медицинских осмотров с иными потоками пациентов в поликлинике</a:t>
            </a:r>
            <a:endParaRPr lang="ru-RU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192" name="TextShape 2"/>
          <p:cNvSpPr txBox="1"/>
          <p:nvPr/>
        </p:nvSpPr>
        <p:spPr>
          <a:xfrm>
            <a:off x="251520" y="1628800"/>
            <a:ext cx="5904656" cy="266443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25000" lnSpcReduction="20000"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b="0" strike="noStrike" spc="-1" dirty="0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5600" b="0" strike="noStrike" spc="-1" dirty="0">
                <a:solidFill>
                  <a:srgbClr val="FF0000"/>
                </a:solidFill>
                <a:latin typeface="Century Schoolbook"/>
              </a:rPr>
              <a:t>Исходное состояние: </a:t>
            </a:r>
            <a:endParaRPr lang="ru-RU" sz="56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5600" b="0" strike="noStrike" spc="-1" dirty="0">
                <a:solidFill>
                  <a:srgbClr val="000000"/>
                </a:solidFill>
                <a:latin typeface="Century Schoolbook"/>
              </a:rPr>
              <a:t>При прохождении профилактического осмотра детьми выявлено до 5 пересечений</a:t>
            </a:r>
            <a:r>
              <a:rPr lang="ru-RU" sz="5600" spc="-1" dirty="0">
                <a:solidFill>
                  <a:srgbClr val="000000"/>
                </a:solidFill>
                <a:latin typeface="Century Schoolbook"/>
              </a:rPr>
              <a:t>: кабинет врача-педиатра участкового, врача-хирурга, кабинет </a:t>
            </a:r>
            <a:r>
              <a:rPr lang="ru-RU" sz="5600" strike="noStrike" spc="-1" dirty="0">
                <a:solidFill>
                  <a:srgbClr val="000000"/>
                </a:solidFill>
                <a:latin typeface="Century Schoolbook"/>
              </a:rPr>
              <a:t>ЭКГ, УЗИ, кабинет забора крови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5600" b="0" strike="noStrike" spc="-1" dirty="0">
                <a:solidFill>
                  <a:srgbClr val="FF0000"/>
                </a:solidFill>
                <a:latin typeface="Century Schoolbook"/>
              </a:rPr>
              <a:t>Проведенные мероприятия: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5600" spc="-1" dirty="0">
                <a:latin typeface="Century Schoolbook"/>
              </a:rPr>
              <a:t>- организован кабинет неотложной помощи</a:t>
            </a:r>
            <a:endParaRPr lang="ru-RU" sz="5600" b="0" strike="noStrike" spc="-1" dirty="0"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FontTx/>
              <a:buChar char="-"/>
            </a:pPr>
            <a:r>
              <a:rPr lang="ru-RU" sz="5600" spc="-1" dirty="0">
                <a:solidFill>
                  <a:srgbClr val="000000"/>
                </a:solidFill>
                <a:latin typeface="Century Schoolbook"/>
              </a:rPr>
              <a:t>в расписании врача хирурга выделено время для </a:t>
            </a:r>
            <a:r>
              <a:rPr lang="ru-RU" sz="5600" spc="-1" dirty="0" err="1">
                <a:solidFill>
                  <a:srgbClr val="000000"/>
                </a:solidFill>
                <a:latin typeface="Century Schoolbook"/>
              </a:rPr>
              <a:t>профосмотров</a:t>
            </a:r>
            <a:endParaRPr lang="ru-RU" sz="5600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buFontTx/>
              <a:buChar char="-"/>
            </a:pPr>
            <a:r>
              <a:rPr lang="ru-RU" sz="5600" spc="-1" dirty="0">
                <a:solidFill>
                  <a:srgbClr val="000000"/>
                </a:solidFill>
                <a:latin typeface="Century Schoolbook"/>
              </a:rPr>
              <a:t>  в расписании работы кабинетов ЭКГ и забора крови выделено время для </a:t>
            </a:r>
            <a:r>
              <a:rPr lang="ru-RU" sz="5600" spc="-1" dirty="0" err="1">
                <a:solidFill>
                  <a:srgbClr val="000000"/>
                </a:solidFill>
                <a:latin typeface="Century Schoolbook"/>
              </a:rPr>
              <a:t>профосмотров</a:t>
            </a:r>
            <a:endParaRPr lang="ru-RU" sz="5600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5600" spc="-1" dirty="0">
                <a:solidFill>
                  <a:srgbClr val="000000"/>
                </a:solidFill>
                <a:latin typeface="Century Schoolbook"/>
              </a:rPr>
              <a:t> - </a:t>
            </a:r>
            <a:r>
              <a:rPr lang="ru-RU" sz="5600" b="0" strike="noStrike" spc="-1" dirty="0">
                <a:solidFill>
                  <a:srgbClr val="000000"/>
                </a:solidFill>
                <a:latin typeface="Century Schoolbook"/>
              </a:rPr>
              <a:t>запись на ЭКГ и в </a:t>
            </a:r>
            <a:r>
              <a:rPr lang="ru-RU" sz="5600" strike="noStrike" spc="-1" dirty="0">
                <a:solidFill>
                  <a:srgbClr val="000000"/>
                </a:solidFill>
                <a:latin typeface="Century Schoolbook"/>
              </a:rPr>
              <a:t>кабинет забора крови </a:t>
            </a:r>
            <a:r>
              <a:rPr lang="ru-RU" sz="5600" b="0" strike="noStrike" spc="-1" dirty="0">
                <a:solidFill>
                  <a:srgbClr val="000000"/>
                </a:solidFill>
                <a:latin typeface="Century Schoolbook"/>
              </a:rPr>
              <a:t>сформирована в электронном виде по времени и дате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5600" spc="-1" dirty="0">
                <a:solidFill>
                  <a:srgbClr val="000000"/>
                </a:solidFill>
                <a:latin typeface="Century Schoolbook"/>
              </a:rPr>
              <a:t>- приобретены 3 аппарата УЗИ, один из них переносной</a:t>
            </a:r>
            <a:r>
              <a:rPr lang="ru-RU" sz="5600" b="0" strike="noStrike" spc="-1" dirty="0">
                <a:solidFill>
                  <a:srgbClr val="000000"/>
                </a:solidFill>
                <a:latin typeface="Century Schoolbook"/>
              </a:rPr>
              <a:t>    </a:t>
            </a:r>
          </a:p>
        </p:txBody>
      </p:sp>
      <p:pic>
        <p:nvPicPr>
          <p:cNvPr id="193" name="Picture 2"/>
          <p:cNvPicPr/>
          <p:nvPr/>
        </p:nvPicPr>
        <p:blipFill>
          <a:blip r:embed="rId2" cstate="print"/>
          <a:srcRect t="22352"/>
          <a:stretch/>
        </p:blipFill>
        <p:spPr>
          <a:xfrm>
            <a:off x="251520" y="4437112"/>
            <a:ext cx="2399040" cy="2231912"/>
          </a:xfrm>
          <a:prstGeom prst="rect">
            <a:avLst/>
          </a:prstGeom>
          <a:ln>
            <a:noFill/>
          </a:ln>
        </p:spPr>
      </p:pic>
      <p:pic>
        <p:nvPicPr>
          <p:cNvPr id="196" name="Picture 2"/>
          <p:cNvPicPr/>
          <p:nvPr/>
        </p:nvPicPr>
        <p:blipFill>
          <a:blip r:embed="rId3" cstate="print"/>
          <a:stretch/>
        </p:blipFill>
        <p:spPr>
          <a:xfrm>
            <a:off x="323528" y="1268760"/>
            <a:ext cx="2255400" cy="353520"/>
          </a:xfrm>
          <a:prstGeom prst="rect">
            <a:avLst/>
          </a:prstGeom>
          <a:ln>
            <a:noFill/>
          </a:ln>
        </p:spPr>
      </p:pic>
      <p:sp>
        <p:nvSpPr>
          <p:cNvPr id="197" name="TextShape 3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98" name="TextShape 4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A22E828F-D613-4936-B7B9-D8EAA2E991EB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7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28184" y="1556792"/>
            <a:ext cx="244827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1"/>
              </a:spcBef>
            </a:pPr>
            <a:r>
              <a:rPr lang="ru-RU" sz="1600" spc="-1" dirty="0">
                <a:solidFill>
                  <a:srgbClr val="FF0000"/>
                </a:solidFill>
                <a:latin typeface="Century Schoolbook"/>
              </a:rPr>
              <a:t>Текущее состояние:</a:t>
            </a:r>
          </a:p>
          <a:p>
            <a:pPr>
              <a:spcBef>
                <a:spcPts val="601"/>
              </a:spcBef>
            </a:pPr>
            <a:r>
              <a:rPr lang="ru-RU" sz="1600" u="sng" spc="-1" dirty="0">
                <a:latin typeface="Century Schoolbook"/>
              </a:rPr>
              <a:t>3 пересечения</a:t>
            </a:r>
            <a:r>
              <a:rPr lang="ru-RU" sz="1600" spc="-1" dirty="0" smtClean="0">
                <a:latin typeface="Century Schoolbook"/>
              </a:rPr>
              <a:t>.</a:t>
            </a:r>
          </a:p>
          <a:p>
            <a:pPr>
              <a:spcBef>
                <a:spcPts val="601"/>
              </a:spcBef>
            </a:pPr>
            <a:endParaRPr lang="ru-RU" sz="1600" spc="-1" dirty="0" smtClean="0">
              <a:latin typeface="Century Schoolbook"/>
            </a:endParaRPr>
          </a:p>
          <a:p>
            <a:pPr>
              <a:spcBef>
                <a:spcPts val="601"/>
              </a:spcBef>
            </a:pPr>
            <a:r>
              <a:rPr lang="ru-RU" sz="1600" spc="-1" dirty="0" smtClean="0">
                <a:latin typeface="Century Schoolbook"/>
              </a:rPr>
              <a:t> </a:t>
            </a:r>
            <a:r>
              <a:rPr lang="ru-RU" sz="1600" spc="-1" dirty="0">
                <a:latin typeface="Century Schoolbook"/>
              </a:rPr>
              <a:t>Достигнуто целевое значение </a:t>
            </a:r>
          </a:p>
        </p:txBody>
      </p:sp>
      <p:sp>
        <p:nvSpPr>
          <p:cNvPr id="11" name="TextShape 2"/>
          <p:cNvSpPr txBox="1"/>
          <p:nvPr/>
        </p:nvSpPr>
        <p:spPr>
          <a:xfrm>
            <a:off x="2771800" y="1268760"/>
            <a:ext cx="3732768" cy="28803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не более 3 пересечений</a:t>
            </a:r>
          </a:p>
        </p:txBody>
      </p:sp>
      <p:sp>
        <p:nvSpPr>
          <p:cNvPr id="31746" name="AutoShape 2" descr="https://apf.mail.ru/cgi-bin/readmsg/20190316_103501.jpg?id=15527077700000000933%3B0%3B2&amp;x-email=kuksovai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s://apf.mail.ru/cgi-bin/readmsg/20190316_103501.jpg?id=15527077700000000933%3B0%3B2&amp;x-email=kuksovai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https://apf.mail.ru/cgi-bin/readmsg/20190316_103501.jpg?id=15527077700000000933%3B0%3B2&amp;x-email=kuksovai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1" name="Picture 7" descr="C:\Users\Пользователь\Desktop\20190316_103501.jpg"/>
          <p:cNvPicPr>
            <a:picLocks noChangeAspect="1" noChangeArrowheads="1"/>
          </p:cNvPicPr>
          <p:nvPr/>
        </p:nvPicPr>
        <p:blipFill>
          <a:blip r:embed="rId4" cstate="print"/>
          <a:srcRect l="4545" r="13636"/>
          <a:stretch>
            <a:fillRect/>
          </a:stretch>
        </p:blipFill>
        <p:spPr bwMode="auto">
          <a:xfrm>
            <a:off x="3286116" y="4429132"/>
            <a:ext cx="2571768" cy="2286016"/>
          </a:xfrm>
          <a:prstGeom prst="rect">
            <a:avLst/>
          </a:prstGeom>
          <a:noFill/>
        </p:spPr>
      </p:pic>
      <p:pic>
        <p:nvPicPr>
          <p:cNvPr id="31752" name="Picture 8" descr="C:\Users\Пользователь\Desktop\20190316_103618.jpg"/>
          <p:cNvPicPr>
            <a:picLocks noChangeAspect="1" noChangeArrowheads="1"/>
          </p:cNvPicPr>
          <p:nvPr/>
        </p:nvPicPr>
        <p:blipFill>
          <a:blip r:embed="rId5" cstate="print"/>
          <a:srcRect t="4787" r="8695"/>
          <a:stretch>
            <a:fillRect/>
          </a:stretch>
        </p:blipFill>
        <p:spPr bwMode="auto">
          <a:xfrm>
            <a:off x="6500826" y="3357562"/>
            <a:ext cx="1500198" cy="2841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251640" y="274680"/>
            <a:ext cx="8424720" cy="185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just">
              <a:lnSpc>
                <a:spcPct val="100000"/>
              </a:lnSpc>
            </a:pP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</a:rPr>
              <a:t>1.2 Количество пересечений потоков пациентов при предоставлении </a:t>
            </a:r>
            <a:r>
              <a:rPr lang="ru-RU" sz="2200" b="1" u="sng" strike="noStrike" cap="small" spc="-1" dirty="0">
                <a:solidFill>
                  <a:srgbClr val="1F497D"/>
                </a:solidFill>
                <a:uFillTx/>
                <a:latin typeface="Times New Roman"/>
              </a:rPr>
              <a:t>платных</a:t>
            </a:r>
            <a:r>
              <a:rPr lang="ru-RU" sz="2200" b="0" strike="noStrike" cap="small" spc="-1" dirty="0">
                <a:solidFill>
                  <a:srgbClr val="1F497D"/>
                </a:solidFill>
                <a:latin typeface="Times New Roman"/>
              </a:rPr>
              <a:t> медицинских услуг и медицинской помощи в рамках территориальной программы государственных гарантий на соответствующий календарный год и плановый период</a:t>
            </a:r>
            <a:endParaRPr lang="ru-RU" sz="2200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pic>
        <p:nvPicPr>
          <p:cNvPr id="200" name="Объект 3"/>
          <p:cNvPicPr/>
          <p:nvPr/>
        </p:nvPicPr>
        <p:blipFill>
          <a:blip r:embed="rId2" cstate="print"/>
          <a:stretch/>
        </p:blipFill>
        <p:spPr>
          <a:xfrm>
            <a:off x="611640" y="2715840"/>
            <a:ext cx="3096000" cy="3096000"/>
          </a:xfrm>
          <a:prstGeom prst="rect">
            <a:avLst/>
          </a:prstGeom>
          <a:ln>
            <a:noFill/>
          </a:ln>
        </p:spPr>
      </p:pic>
      <p:pic>
        <p:nvPicPr>
          <p:cNvPr id="201" name="Рисунок 4"/>
          <p:cNvPicPr/>
          <p:nvPr/>
        </p:nvPicPr>
        <p:blipFill>
          <a:blip r:embed="rId3" cstate="print"/>
          <a:stretch/>
        </p:blipFill>
        <p:spPr>
          <a:xfrm>
            <a:off x="4860000" y="3213000"/>
            <a:ext cx="2637720" cy="2637720"/>
          </a:xfrm>
          <a:prstGeom prst="rect">
            <a:avLst/>
          </a:prstGeom>
          <a:ln>
            <a:noFill/>
          </a:ln>
        </p:spPr>
      </p:pic>
      <p:sp>
        <p:nvSpPr>
          <p:cNvPr id="202" name="TextShape 2"/>
          <p:cNvSpPr txBox="1"/>
          <p:nvPr/>
        </p:nvSpPr>
        <p:spPr>
          <a:xfrm rot="5400000">
            <a:off x="6990480" y="3737160"/>
            <a:ext cx="3200040" cy="36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03" name="TextShape 3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0543F493-9BC3-4BB4-AE51-C3AB53B1D999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8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221400" y="274680"/>
            <a:ext cx="8454600" cy="72542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b="0" strike="noStrike" cap="small" spc="-1" dirty="0">
                <a:solidFill>
                  <a:srgbClr val="1F497D"/>
                </a:solidFill>
                <a:latin typeface="Times New Roman"/>
              </a:rPr>
              <a:t>1.3 Последовательность действий пациента в потоке процесса оказания ему медицинской помощи</a:t>
            </a:r>
            <a:endParaRPr lang="ru-RU" b="0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191160" y="1124640"/>
            <a:ext cx="8269272" cy="273640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                                        : не более 1 действия, порождающего возврат по потоку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500" spc="-1" dirty="0">
                <a:solidFill>
                  <a:srgbClr val="000000"/>
                </a:solidFill>
                <a:latin typeface="Century Schoolbook"/>
              </a:rPr>
              <a:t>                                           </a:t>
            </a:r>
            <a:r>
              <a:rPr lang="ru-RU" sz="1500" spc="-1" dirty="0">
                <a:solidFill>
                  <a:srgbClr val="FF0000"/>
                </a:solidFill>
                <a:latin typeface="Century Schoolbook"/>
              </a:rPr>
              <a:t>Исходное состояние: </a:t>
            </a:r>
            <a:r>
              <a:rPr lang="ru-RU" sz="1500" spc="-1" dirty="0">
                <a:solidFill>
                  <a:srgbClr val="000000"/>
                </a:solidFill>
                <a:latin typeface="Century Schoolbook"/>
              </a:rPr>
              <a:t>возвратов по потоку – 2 </a:t>
            </a:r>
            <a:endParaRPr lang="ru-RU" sz="15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500" b="0" strike="noStrike" spc="-1" dirty="0">
                <a:solidFill>
                  <a:srgbClr val="FF0000"/>
                </a:solidFill>
                <a:latin typeface="Century Schoolbook"/>
              </a:rPr>
              <a:t>Проведенные мероприятия:</a:t>
            </a:r>
            <a:endParaRPr lang="ru-RU" sz="15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500" b="0" strike="noStrike" spc="-1" dirty="0">
                <a:solidFill>
                  <a:srgbClr val="000000"/>
                </a:solidFill>
                <a:latin typeface="Century Schoolbook"/>
              </a:rPr>
              <a:t>    - Составили схемы движения пациентов (</a:t>
            </a:r>
            <a:r>
              <a:rPr lang="ru-RU" sz="1500" b="0" strike="noStrike" spc="-1" dirty="0" smtClean="0">
                <a:solidFill>
                  <a:srgbClr val="000000"/>
                </a:solidFill>
                <a:latin typeface="Century Schoolbook"/>
              </a:rPr>
              <a:t>ЭВН)</a:t>
            </a:r>
            <a:endParaRPr lang="ru-RU" sz="15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500" b="0" strike="noStrike" spc="-1" dirty="0">
                <a:solidFill>
                  <a:srgbClr val="000000"/>
                </a:solidFill>
                <a:latin typeface="Century Schoolbook"/>
              </a:rPr>
              <a:t>    - Проанализировали маршруты пациентов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500" b="0" strike="noStrike" spc="-1" dirty="0">
                <a:solidFill>
                  <a:srgbClr val="000000"/>
                </a:solidFill>
                <a:latin typeface="Century Schoolbook"/>
              </a:rPr>
              <a:t>    - Определили количество возвратов по потоку </a:t>
            </a: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500" spc="-1" dirty="0">
                <a:solidFill>
                  <a:srgbClr val="000000"/>
                </a:solidFill>
                <a:latin typeface="Century Schoolbook"/>
              </a:rPr>
              <a:t>     - 100% врачей обеспечены ЭЦП, установлена программа «АРМ ФСС»</a:t>
            </a:r>
            <a:endParaRPr lang="ru-RU" sz="15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500" b="0" strike="noStrike" spc="-1" dirty="0">
                <a:solidFill>
                  <a:srgbClr val="FF0000"/>
                </a:solidFill>
                <a:latin typeface="Century Schoolbook"/>
              </a:rPr>
              <a:t>Текущее состояние: </a:t>
            </a:r>
            <a:endParaRPr lang="ru-RU" sz="1500" b="0" strike="noStrike" spc="-1" dirty="0">
              <a:solidFill>
                <a:srgbClr val="000000"/>
              </a:solidFill>
              <a:latin typeface="Century Schoolbook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500" b="0" strike="noStrike" spc="-1" dirty="0">
                <a:latin typeface="Century Schoolbook"/>
              </a:rPr>
              <a:t>    -  Количество  пациентов, возвращающихся по потоку снизилось на 20 %</a:t>
            </a:r>
          </a:p>
        </p:txBody>
      </p:sp>
      <p:pic>
        <p:nvPicPr>
          <p:cNvPr id="206" name="Picture 2"/>
          <p:cNvPicPr/>
          <p:nvPr/>
        </p:nvPicPr>
        <p:blipFill>
          <a:blip r:embed="rId2" cstate="print"/>
          <a:stretch/>
        </p:blipFill>
        <p:spPr>
          <a:xfrm>
            <a:off x="221400" y="1124640"/>
            <a:ext cx="2255400" cy="353520"/>
          </a:xfrm>
          <a:prstGeom prst="rect">
            <a:avLst/>
          </a:prstGeom>
          <a:ln>
            <a:noFill/>
          </a:ln>
        </p:spPr>
      </p:pic>
      <p:sp>
        <p:nvSpPr>
          <p:cNvPr id="207" name="TextShape 3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96E71EA8-CDE6-44CD-9071-D985FE416CC3}" type="slidenum">
              <a:rPr lang="ru-RU" sz="1400" b="1" strike="noStrike" spc="-1">
                <a:solidFill>
                  <a:srgbClr val="FFFFFF"/>
                </a:solidFill>
                <a:latin typeface="Century Schoolbook"/>
              </a:rPr>
              <a:pPr algn="ctr">
                <a:lnSpc>
                  <a:spcPct val="100000"/>
                </a:lnSpc>
              </a:pPr>
              <a:t>9</a:t>
            </a:fld>
            <a:endParaRPr lang="ru-RU" sz="1400" b="0" strike="noStrike" spc="-1">
              <a:latin typeface="Times New Roman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18" y="3933056"/>
          <a:ext cx="3960441" cy="2094358"/>
        </p:xfrm>
        <a:graphic>
          <a:graphicData uri="http://schemas.openxmlformats.org/drawingml/2006/table">
            <a:tbl>
              <a:tblPr/>
              <a:tblGrid>
                <a:gridCol w="9903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03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903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8949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4571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ЭЦП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Обучено врачей по ЭЛН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84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Было на 01.08.2018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Стало на 01.03.2019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Было на 01.08.2018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Стало на 01.03.2019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10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Shape 2"/>
          <p:cNvSpPr txBox="1"/>
          <p:nvPr/>
        </p:nvSpPr>
        <p:spPr>
          <a:xfrm>
            <a:off x="4860032" y="3861048"/>
            <a:ext cx="3588360" cy="43204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0" strike="noStrike" spc="-1" dirty="0">
                <a:solidFill>
                  <a:srgbClr val="000000"/>
                </a:solidFill>
                <a:latin typeface="Century Schoolbook"/>
              </a:rPr>
              <a:t>Доля выданных ЭЛН, в %</a:t>
            </a:r>
          </a:p>
        </p:txBody>
      </p:sp>
      <p:sp>
        <p:nvSpPr>
          <p:cNvPr id="11" name="TextShape 2"/>
          <p:cNvSpPr txBox="1"/>
          <p:nvPr/>
        </p:nvSpPr>
        <p:spPr>
          <a:xfrm>
            <a:off x="428596" y="6215082"/>
            <a:ext cx="7643866" cy="43204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ru-RU" sz="1600" b="1" strike="noStrike" spc="-1" dirty="0">
                <a:solidFill>
                  <a:srgbClr val="FF0000"/>
                </a:solidFill>
                <a:latin typeface="Century Schoolbook"/>
              </a:rPr>
              <a:t>Проблема: </a:t>
            </a:r>
            <a:r>
              <a:rPr lang="ru-RU" sz="1600" b="1" strike="noStrike" spc="-1" dirty="0">
                <a:solidFill>
                  <a:srgbClr val="000000"/>
                </a:solidFill>
                <a:latin typeface="Century Schoolbook"/>
              </a:rPr>
              <a:t>Врачи готовы выдавать 100% ЭЛН, но </a:t>
            </a:r>
            <a:r>
              <a:rPr lang="ru-RU" sz="1600" b="1" spc="-1" dirty="0">
                <a:solidFill>
                  <a:srgbClr val="000000"/>
                </a:solidFill>
                <a:latin typeface="Century Schoolbook"/>
              </a:rPr>
              <a:t>не все работодатели готовы их принимать</a:t>
            </a:r>
            <a:endParaRPr lang="ru-RU" sz="1600" b="1" strike="noStrike" spc="-1" dirty="0">
              <a:solidFill>
                <a:srgbClr val="000000"/>
              </a:solidFill>
              <a:latin typeface="Century Schoolbook"/>
            </a:endParaRPr>
          </a:p>
        </p:txBody>
      </p:sp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xmlns:lc="http://schemas.openxmlformats.org/drawingml/2006/lockedCanvas" xmlns="" id="{BA07A4B4-956E-4DC7-9B3B-DB45753D850F}"/>
              </a:ext>
            </a:extLst>
          </p:cNvPr>
          <p:cNvGraphicFramePr>
            <a:graphicFrameLocks/>
          </p:cNvGraphicFramePr>
          <p:nvPr/>
        </p:nvGraphicFramePr>
        <p:xfrm>
          <a:off x="4643438" y="4214818"/>
          <a:ext cx="3200400" cy="184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11514</TotalTime>
  <Words>3193</Words>
  <Application>Microsoft Macintosh PowerPoint</Application>
  <PresentationFormat>Экран (4:3)</PresentationFormat>
  <Paragraphs>530</Paragraphs>
  <Slides>39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39</vt:i4>
      </vt:variant>
    </vt:vector>
  </HeadingPairs>
  <TitlesOfParts>
    <vt:vector size="52" baseType="lpstr">
      <vt:lpstr>Arial</vt:lpstr>
      <vt:lpstr>Calibri</vt:lpstr>
      <vt:lpstr>Century Schoolbook</vt:lpstr>
      <vt:lpstr>Constantia</vt:lpstr>
      <vt:lpstr>Courier New</vt:lpstr>
      <vt:lpstr>DejaVu Sans</vt:lpstr>
      <vt:lpstr>StarSymbol</vt:lpstr>
      <vt:lpstr>Symbol</vt:lpstr>
      <vt:lpstr>Times New Roman</vt:lpstr>
      <vt:lpstr>Wingdings</vt:lpstr>
      <vt:lpstr>Wingdings 2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Это важно!!!</vt:lpstr>
      <vt:lpstr>Презентация PowerPoint</vt:lpstr>
    </vt:vector>
  </TitlesOfParts>
  <Company>Grizli777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Microsoft Office</cp:lastModifiedBy>
  <cp:revision>1083</cp:revision>
  <cp:lastPrinted>2018-11-24T06:23:50Z</cp:lastPrinted>
  <dcterms:created xsi:type="dcterms:W3CDTF">2017-06-09T07:37:26Z</dcterms:created>
  <dcterms:modified xsi:type="dcterms:W3CDTF">2019-03-22T06:23:13Z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AppVersion" pid="2">
    <vt:lpwstr>16.0000</vt:lpwstr>
  </property>
  <property fmtid="{D5CDD505-2E9C-101B-9397-08002B2CF9AE}" name="Company" pid="3">
    <vt:lpwstr>Grizli777</vt:lpwstr>
  </property>
  <property fmtid="{D5CDD505-2E9C-101B-9397-08002B2CF9AE}" name="HiddenSlides" pid="4">
    <vt:i4>0</vt:i4>
  </property>
  <property fmtid="{D5CDD505-2E9C-101B-9397-08002B2CF9AE}" name="HyperlinksChanged" pid="5">
    <vt:bool>false</vt:bool>
  </property>
  <property fmtid="{D5CDD505-2E9C-101B-9397-08002B2CF9AE}" name="LinksUpToDate" pid="6">
    <vt:bool>false</vt:bool>
  </property>
  <property fmtid="{D5CDD505-2E9C-101B-9397-08002B2CF9AE}" name="MMClips" pid="7">
    <vt:i4>0</vt:i4>
  </property>
  <property fmtid="{D5CDD505-2E9C-101B-9397-08002B2CF9AE}" name="NXPowerLiteLastOptimized" pid="8">
    <vt:lpwstr>2636386</vt:lpwstr>
  </property>
  <property fmtid="{D5CDD505-2E9C-101B-9397-08002B2CF9AE}" name="NXPowerLiteSettings" pid="9">
    <vt:lpwstr>C7000400038000</vt:lpwstr>
  </property>
  <property fmtid="{D5CDD505-2E9C-101B-9397-08002B2CF9AE}" name="NXPowerLiteVersion" pid="10">
    <vt:lpwstr>S8.2.2</vt:lpwstr>
  </property>
  <property fmtid="{D5CDD505-2E9C-101B-9397-08002B2CF9AE}" name="Notes" pid="11">
    <vt:i4>5</vt:i4>
  </property>
  <property fmtid="{D5CDD505-2E9C-101B-9397-08002B2CF9AE}" name="PresentationFormat" pid="12">
    <vt:lpwstr>Экран (4:3)</vt:lpwstr>
  </property>
  <property fmtid="{D5CDD505-2E9C-101B-9397-08002B2CF9AE}" name="ScaleCrop" pid="13">
    <vt:bool>false</vt:bool>
  </property>
  <property fmtid="{D5CDD505-2E9C-101B-9397-08002B2CF9AE}" name="ShareDoc" pid="14">
    <vt:bool>false</vt:bool>
  </property>
  <property fmtid="{D5CDD505-2E9C-101B-9397-08002B2CF9AE}" name="Slides" pid="15">
    <vt:i4>45</vt:i4>
  </property>
</Properties>
</file>